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5"/>
  </p:notesMasterIdLst>
  <p:sldIdLst>
    <p:sldId id="345" r:id="rId2"/>
    <p:sldId id="346" r:id="rId3"/>
    <p:sldId id="364" r:id="rId4"/>
    <p:sldId id="365" r:id="rId5"/>
    <p:sldId id="347" r:id="rId6"/>
    <p:sldId id="348" r:id="rId7"/>
    <p:sldId id="349" r:id="rId8"/>
    <p:sldId id="350" r:id="rId9"/>
    <p:sldId id="351" r:id="rId10"/>
    <p:sldId id="352" r:id="rId11"/>
    <p:sldId id="366" r:id="rId12"/>
    <p:sldId id="367" r:id="rId13"/>
    <p:sldId id="353" r:id="rId14"/>
    <p:sldId id="354" r:id="rId15"/>
    <p:sldId id="355" r:id="rId16"/>
    <p:sldId id="356" r:id="rId17"/>
    <p:sldId id="357" r:id="rId18"/>
    <p:sldId id="358" r:id="rId19"/>
    <p:sldId id="359" r:id="rId20"/>
    <p:sldId id="360" r:id="rId21"/>
    <p:sldId id="361" r:id="rId22"/>
    <p:sldId id="362" r:id="rId23"/>
    <p:sldId id="363"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6C0A59"/>
    <a:srgbClr val="33F93C"/>
    <a:srgbClr val="72215C"/>
    <a:srgbClr val="EDECE2"/>
    <a:srgbClr val="E0D4D5"/>
    <a:srgbClr val="8D9092"/>
    <a:srgbClr val="D395A3"/>
    <a:srgbClr val="E5AE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Temp\statistika%20201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75" b="1" i="0" u="none" strike="noStrike" baseline="0">
                <a:solidFill>
                  <a:srgbClr val="000000"/>
                </a:solidFill>
                <a:latin typeface="Arial"/>
                <a:ea typeface="Arial"/>
                <a:cs typeface="Arial"/>
              </a:defRPr>
            </a:pPr>
            <a:r>
              <a:rPr lang="en-US"/>
              <a:t>Number of Submitted Articles per Month</a:t>
            </a:r>
          </a:p>
        </c:rich>
      </c:tx>
      <c:layout>
        <c:manualLayout>
          <c:xMode val="edge"/>
          <c:yMode val="edge"/>
          <c:x val="0.25602059571623981"/>
          <c:y val="3.468212986888361E-2"/>
        </c:manualLayout>
      </c:layout>
      <c:spPr>
        <a:noFill/>
        <a:ln w="25400">
          <a:noFill/>
        </a:ln>
      </c:spPr>
    </c:title>
    <c:plotArea>
      <c:layout>
        <c:manualLayout>
          <c:layoutTarget val="inner"/>
          <c:xMode val="edge"/>
          <c:yMode val="edge"/>
          <c:x val="6.2104005891563112E-2"/>
          <c:y val="0.16184993938812395"/>
          <c:w val="0.89226979893184433"/>
          <c:h val="0.59537656274916761"/>
        </c:manualLayout>
      </c:layout>
      <c:lineChart>
        <c:grouping val="standard"/>
        <c:ser>
          <c:idx val="0"/>
          <c:order val="0"/>
          <c:tx>
            <c:strRef>
              <c:f>Sheet1!$D$1</c:f>
              <c:strCache>
                <c:ptCount val="1"/>
                <c:pt idx="0">
                  <c:v>Rejected preliminarily</c:v>
                </c:pt>
              </c:strCache>
            </c:strRef>
          </c:tx>
          <c:spPr>
            <a:ln w="25400">
              <a:solidFill>
                <a:srgbClr val="000080"/>
              </a:solidFill>
              <a:prstDash val="lgDash"/>
            </a:ln>
          </c:spPr>
          <c:marker>
            <c:symbol val="diamond"/>
            <c:size val="6"/>
            <c:spPr>
              <a:solidFill>
                <a:srgbClr val="000080"/>
              </a:solidFill>
              <a:ln>
                <a:solidFill>
                  <a:srgbClr val="000080"/>
                </a:solidFill>
                <a:prstDash val="solid"/>
              </a:ln>
            </c:spPr>
          </c:marker>
          <c:cat>
            <c:numRef>
              <c:f>Sheet1!$C$2:$C$33</c:f>
              <c:numCache>
                <c:formatCode>mmm/yy</c:formatCode>
                <c:ptCount val="32"/>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numCache>
            </c:numRef>
          </c:cat>
          <c:val>
            <c:numRef>
              <c:f>Sheet1!$D$2:$D$33</c:f>
              <c:numCache>
                <c:formatCode>General</c:formatCode>
                <c:ptCount val="32"/>
                <c:pt idx="0">
                  <c:v>8</c:v>
                </c:pt>
                <c:pt idx="1">
                  <c:v>12</c:v>
                </c:pt>
                <c:pt idx="2">
                  <c:v>10</c:v>
                </c:pt>
                <c:pt idx="3">
                  <c:v>8</c:v>
                </c:pt>
                <c:pt idx="4">
                  <c:v>8</c:v>
                </c:pt>
                <c:pt idx="5">
                  <c:v>6</c:v>
                </c:pt>
                <c:pt idx="6">
                  <c:v>12</c:v>
                </c:pt>
                <c:pt idx="7">
                  <c:v>15</c:v>
                </c:pt>
                <c:pt idx="8">
                  <c:v>8</c:v>
                </c:pt>
                <c:pt idx="9">
                  <c:v>8</c:v>
                </c:pt>
                <c:pt idx="10">
                  <c:v>12</c:v>
                </c:pt>
                <c:pt idx="11">
                  <c:v>15</c:v>
                </c:pt>
                <c:pt idx="12">
                  <c:v>15</c:v>
                </c:pt>
                <c:pt idx="13">
                  <c:v>10</c:v>
                </c:pt>
                <c:pt idx="14">
                  <c:v>16</c:v>
                </c:pt>
                <c:pt idx="15">
                  <c:v>10</c:v>
                </c:pt>
                <c:pt idx="16">
                  <c:v>17</c:v>
                </c:pt>
                <c:pt idx="17">
                  <c:v>18</c:v>
                </c:pt>
                <c:pt idx="18">
                  <c:v>26</c:v>
                </c:pt>
                <c:pt idx="19">
                  <c:v>24</c:v>
                </c:pt>
                <c:pt idx="20">
                  <c:v>36</c:v>
                </c:pt>
                <c:pt idx="21">
                  <c:v>32</c:v>
                </c:pt>
                <c:pt idx="22">
                  <c:v>34</c:v>
                </c:pt>
                <c:pt idx="23">
                  <c:v>39</c:v>
                </c:pt>
                <c:pt idx="24">
                  <c:v>57</c:v>
                </c:pt>
                <c:pt idx="25">
                  <c:v>59</c:v>
                </c:pt>
                <c:pt idx="26">
                  <c:v>45</c:v>
                </c:pt>
                <c:pt idx="27">
                  <c:v>40</c:v>
                </c:pt>
                <c:pt idx="28">
                  <c:v>27</c:v>
                </c:pt>
                <c:pt idx="29">
                  <c:v>37</c:v>
                </c:pt>
                <c:pt idx="30">
                  <c:v>18</c:v>
                </c:pt>
                <c:pt idx="31">
                  <c:v>31</c:v>
                </c:pt>
              </c:numCache>
            </c:numRef>
          </c:val>
        </c:ser>
        <c:ser>
          <c:idx val="1"/>
          <c:order val="1"/>
          <c:tx>
            <c:strRef>
              <c:f>Sheet1!$E$1</c:f>
              <c:strCache>
                <c:ptCount val="1"/>
                <c:pt idx="0">
                  <c:v>Accepted for review</c:v>
                </c:pt>
              </c:strCache>
            </c:strRef>
          </c:tx>
          <c:spPr>
            <a:ln w="25400">
              <a:solidFill>
                <a:srgbClr val="FF0000"/>
              </a:solidFill>
              <a:prstDash val="sysDash"/>
            </a:ln>
          </c:spPr>
          <c:marker>
            <c:symbol val="square"/>
            <c:size val="5"/>
            <c:spPr>
              <a:solidFill>
                <a:srgbClr val="FF0000"/>
              </a:solidFill>
              <a:ln>
                <a:solidFill>
                  <a:srgbClr val="FF0000"/>
                </a:solidFill>
                <a:prstDash val="solid"/>
              </a:ln>
            </c:spPr>
          </c:marker>
          <c:cat>
            <c:numRef>
              <c:f>Sheet1!$C$2:$C$33</c:f>
              <c:numCache>
                <c:formatCode>mmm/yy</c:formatCode>
                <c:ptCount val="32"/>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numCache>
            </c:numRef>
          </c:cat>
          <c:val>
            <c:numRef>
              <c:f>Sheet1!$E$2:$E$33</c:f>
              <c:numCache>
                <c:formatCode>General</c:formatCode>
                <c:ptCount val="32"/>
                <c:pt idx="0">
                  <c:v>5</c:v>
                </c:pt>
                <c:pt idx="1">
                  <c:v>0</c:v>
                </c:pt>
                <c:pt idx="2">
                  <c:v>1</c:v>
                </c:pt>
                <c:pt idx="3">
                  <c:v>5</c:v>
                </c:pt>
                <c:pt idx="4">
                  <c:v>1</c:v>
                </c:pt>
                <c:pt idx="5">
                  <c:v>4</c:v>
                </c:pt>
                <c:pt idx="6">
                  <c:v>1</c:v>
                </c:pt>
                <c:pt idx="7">
                  <c:v>10</c:v>
                </c:pt>
                <c:pt idx="8">
                  <c:v>9</c:v>
                </c:pt>
                <c:pt idx="9">
                  <c:v>1</c:v>
                </c:pt>
                <c:pt idx="10">
                  <c:v>7</c:v>
                </c:pt>
                <c:pt idx="11">
                  <c:v>4</c:v>
                </c:pt>
                <c:pt idx="12">
                  <c:v>2</c:v>
                </c:pt>
                <c:pt idx="13">
                  <c:v>3</c:v>
                </c:pt>
                <c:pt idx="14">
                  <c:v>7</c:v>
                </c:pt>
                <c:pt idx="15">
                  <c:v>3</c:v>
                </c:pt>
                <c:pt idx="16">
                  <c:v>7</c:v>
                </c:pt>
                <c:pt idx="17">
                  <c:v>5</c:v>
                </c:pt>
                <c:pt idx="18">
                  <c:v>2</c:v>
                </c:pt>
                <c:pt idx="19">
                  <c:v>11</c:v>
                </c:pt>
                <c:pt idx="20">
                  <c:v>9</c:v>
                </c:pt>
                <c:pt idx="21">
                  <c:v>2</c:v>
                </c:pt>
                <c:pt idx="22">
                  <c:v>6</c:v>
                </c:pt>
                <c:pt idx="23">
                  <c:v>6</c:v>
                </c:pt>
                <c:pt idx="24">
                  <c:v>4</c:v>
                </c:pt>
                <c:pt idx="25">
                  <c:v>8</c:v>
                </c:pt>
                <c:pt idx="26">
                  <c:v>4</c:v>
                </c:pt>
                <c:pt idx="27">
                  <c:v>5</c:v>
                </c:pt>
                <c:pt idx="28">
                  <c:v>3</c:v>
                </c:pt>
                <c:pt idx="29">
                  <c:v>0</c:v>
                </c:pt>
                <c:pt idx="30">
                  <c:v>7</c:v>
                </c:pt>
                <c:pt idx="31">
                  <c:v>0</c:v>
                </c:pt>
              </c:numCache>
            </c:numRef>
          </c:val>
        </c:ser>
        <c:ser>
          <c:idx val="2"/>
          <c:order val="2"/>
          <c:tx>
            <c:strRef>
              <c:f>Sheet1!$F$1</c:f>
              <c:strCache>
                <c:ptCount val="1"/>
                <c:pt idx="0">
                  <c:v>TOTAL</c:v>
                </c:pt>
              </c:strCache>
            </c:strRef>
          </c:tx>
          <c:spPr>
            <a:ln w="25400">
              <a:solidFill>
                <a:srgbClr val="000000"/>
              </a:solidFill>
              <a:prstDash val="solid"/>
            </a:ln>
          </c:spPr>
          <c:marker>
            <c:symbol val="triangle"/>
            <c:size val="6"/>
            <c:spPr>
              <a:solidFill>
                <a:srgbClr val="000000"/>
              </a:solidFill>
              <a:ln>
                <a:solidFill>
                  <a:srgbClr val="000000"/>
                </a:solidFill>
                <a:prstDash val="solid"/>
              </a:ln>
            </c:spPr>
          </c:marker>
          <c:cat>
            <c:numRef>
              <c:f>Sheet1!$C$2:$C$33</c:f>
              <c:numCache>
                <c:formatCode>mmm/yy</c:formatCode>
                <c:ptCount val="32"/>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numCache>
            </c:numRef>
          </c:cat>
          <c:val>
            <c:numRef>
              <c:f>Sheet1!$F$2:$F$33</c:f>
              <c:numCache>
                <c:formatCode>General</c:formatCode>
                <c:ptCount val="32"/>
                <c:pt idx="0">
                  <c:v>13</c:v>
                </c:pt>
                <c:pt idx="1">
                  <c:v>12</c:v>
                </c:pt>
                <c:pt idx="2">
                  <c:v>11</c:v>
                </c:pt>
                <c:pt idx="3">
                  <c:v>13</c:v>
                </c:pt>
                <c:pt idx="4">
                  <c:v>9</c:v>
                </c:pt>
                <c:pt idx="5">
                  <c:v>10</c:v>
                </c:pt>
                <c:pt idx="6">
                  <c:v>13</c:v>
                </c:pt>
                <c:pt idx="7">
                  <c:v>25</c:v>
                </c:pt>
                <c:pt idx="8">
                  <c:v>17</c:v>
                </c:pt>
                <c:pt idx="9">
                  <c:v>9</c:v>
                </c:pt>
                <c:pt idx="10">
                  <c:v>19</c:v>
                </c:pt>
                <c:pt idx="11">
                  <c:v>19</c:v>
                </c:pt>
                <c:pt idx="12">
                  <c:v>17</c:v>
                </c:pt>
                <c:pt idx="13">
                  <c:v>13</c:v>
                </c:pt>
                <c:pt idx="14">
                  <c:v>23</c:v>
                </c:pt>
                <c:pt idx="15">
                  <c:v>13</c:v>
                </c:pt>
                <c:pt idx="16">
                  <c:v>24</c:v>
                </c:pt>
                <c:pt idx="17">
                  <c:v>23</c:v>
                </c:pt>
                <c:pt idx="18">
                  <c:v>28</c:v>
                </c:pt>
                <c:pt idx="19">
                  <c:v>35</c:v>
                </c:pt>
                <c:pt idx="20">
                  <c:v>45</c:v>
                </c:pt>
                <c:pt idx="21">
                  <c:v>34</c:v>
                </c:pt>
                <c:pt idx="22">
                  <c:v>40</c:v>
                </c:pt>
                <c:pt idx="23">
                  <c:v>45</c:v>
                </c:pt>
                <c:pt idx="24">
                  <c:v>61</c:v>
                </c:pt>
                <c:pt idx="25">
                  <c:v>67</c:v>
                </c:pt>
                <c:pt idx="26">
                  <c:v>49</c:v>
                </c:pt>
                <c:pt idx="27">
                  <c:v>45</c:v>
                </c:pt>
                <c:pt idx="28">
                  <c:v>30</c:v>
                </c:pt>
                <c:pt idx="29">
                  <c:v>37</c:v>
                </c:pt>
                <c:pt idx="30">
                  <c:v>25</c:v>
                </c:pt>
                <c:pt idx="31">
                  <c:v>31</c:v>
                </c:pt>
              </c:numCache>
            </c:numRef>
          </c:val>
        </c:ser>
        <c:marker val="1"/>
        <c:axId val="50018560"/>
        <c:axId val="51724288"/>
      </c:lineChart>
      <c:dateAx>
        <c:axId val="50018560"/>
        <c:scaling>
          <c:orientation val="minMax"/>
        </c:scaling>
        <c:axPos val="b"/>
        <c:numFmt formatCode="mmm/yy" sourceLinked="0"/>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en-US"/>
          </a:p>
        </c:txPr>
        <c:crossAx val="51724288"/>
        <c:crosses val="autoZero"/>
        <c:auto val="1"/>
        <c:lblOffset val="100"/>
        <c:baseTimeUnit val="months"/>
        <c:majorUnit val="1"/>
        <c:majorTimeUnit val="months"/>
        <c:minorUnit val="1"/>
        <c:minorTimeUnit val="months"/>
      </c:dateAx>
      <c:valAx>
        <c:axId val="51724288"/>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50018560"/>
        <c:crosses val="autoZero"/>
        <c:crossBetween val="between"/>
      </c:valAx>
      <c:spPr>
        <a:noFill/>
        <a:ln w="12700">
          <a:solidFill>
            <a:srgbClr val="808080"/>
          </a:solidFill>
          <a:prstDash val="solid"/>
        </a:ln>
      </c:spPr>
    </c:plotArea>
    <c:legend>
      <c:legendPos val="r"/>
      <c:layout>
        <c:manualLayout>
          <c:xMode val="edge"/>
          <c:yMode val="edge"/>
          <c:x val="8.7452579724854165E-2"/>
          <c:y val="0.19364189176793395"/>
          <c:w val="0.26109031048289777"/>
          <c:h val="0.21098295670237568"/>
        </c:manualLayout>
      </c:layou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200" b="0" i="0" u="none" strike="noStrike" baseline="0">
          <a:solidFill>
            <a:srgbClr val="000000"/>
          </a:solidFill>
          <a:latin typeface="Arial"/>
          <a:ea typeface="Arial"/>
          <a:cs typeface="Arial"/>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0.66192</cdr:x>
      <cdr:y>0.1613</cdr:y>
    </cdr:from>
    <cdr:to>
      <cdr:x>0.66192</cdr:x>
      <cdr:y>0.75494</cdr:y>
    </cdr:to>
    <cdr:sp macro="" textlink="">
      <cdr:nvSpPr>
        <cdr:cNvPr id="3073" name="Line 1"/>
        <cdr:cNvSpPr>
          <a:spLocks xmlns:a="http://schemas.openxmlformats.org/drawingml/2006/main" noChangeShapeType="1"/>
        </cdr:cNvSpPr>
      </cdr:nvSpPr>
      <cdr:spPr bwMode="auto">
        <a:xfrm xmlns:a="http://schemas.openxmlformats.org/drawingml/2006/main" flipH="1">
          <a:off x="4983988" y="536301"/>
          <a:ext cx="0" cy="1962067"/>
        </a:xfrm>
        <a:prstGeom xmlns:a="http://schemas.openxmlformats.org/drawingml/2006/main" prst="line">
          <a:avLst/>
        </a:prstGeom>
        <a:noFill xmlns:a="http://schemas.openxmlformats.org/drawingml/2006/main"/>
        <a:ln xmlns:a="http://schemas.openxmlformats.org/drawingml/2006/main" w="19050">
          <a:solidFill>
            <a:srgbClr val="000000"/>
          </a:solidFill>
          <a:prstDash val="sysDot"/>
          <a:round/>
          <a:headEnd/>
          <a:tailEnd/>
        </a:ln>
      </cdr:spPr>
    </cdr:sp>
  </cdr:relSizeAnchor>
  <cdr:relSizeAnchor xmlns:cdr="http://schemas.openxmlformats.org/drawingml/2006/chartDrawing">
    <cdr:from>
      <cdr:x>0.66809</cdr:x>
      <cdr:y>0.23851</cdr:y>
    </cdr:from>
    <cdr:to>
      <cdr:x>0.81249</cdr:x>
      <cdr:y>0.36088</cdr:y>
    </cdr:to>
    <cdr:sp macro="" textlink="">
      <cdr:nvSpPr>
        <cdr:cNvPr id="3075" name="Text Box 3"/>
        <cdr:cNvSpPr txBox="1">
          <a:spLocks xmlns:a="http://schemas.openxmlformats.org/drawingml/2006/main" noChangeArrowheads="1"/>
        </cdr:cNvSpPr>
      </cdr:nvSpPr>
      <cdr:spPr bwMode="auto">
        <a:xfrm xmlns:a="http://schemas.openxmlformats.org/drawingml/2006/main">
          <a:off x="5030422" y="791490"/>
          <a:ext cx="1086565" cy="40445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200" b="0" i="0" u="none" strike="noStrike" baseline="0">
              <a:solidFill>
                <a:srgbClr val="000000"/>
              </a:solidFill>
              <a:latin typeface="Arial"/>
              <a:cs typeface="Arial"/>
            </a:rPr>
            <a:t>IF announced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pPr>
              <a:defRPr/>
            </a:pPr>
            <a:endParaRPr lang="en-US"/>
          </a:p>
        </p:txBody>
      </p:sp>
      <p:sp>
        <p:nvSpPr>
          <p:cNvPr id="327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pPr>
              <a:defRPr/>
            </a:pPr>
            <a:endParaRPr lang="en-US"/>
          </a:p>
        </p:txBody>
      </p:sp>
      <p:sp>
        <p:nvSpPr>
          <p:cNvPr id="327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2DB3CF8D-920C-429A-93FA-23FF59ABBC2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559A6D-A4EF-4918-901F-1B08E45BEFD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0"/>
            <a:ext cx="9144000" cy="3962400"/>
          </a:xfrm>
          <a:prstGeom prst="rect">
            <a:avLst/>
          </a:prstGeom>
          <a:solidFill>
            <a:srgbClr val="72215C"/>
          </a:solidFill>
          <a:ln w="9525">
            <a:noFill/>
            <a:miter lim="800000"/>
            <a:headEnd/>
            <a:tailEnd/>
          </a:ln>
          <a:effectLst/>
        </p:spPr>
        <p:txBody>
          <a:bodyPr wrap="none" anchor="ctr"/>
          <a:lstStyle/>
          <a:p>
            <a:pPr algn="ctr">
              <a:defRPr/>
            </a:pPr>
            <a:endParaRPr lang="en-US"/>
          </a:p>
        </p:txBody>
      </p:sp>
      <p:sp>
        <p:nvSpPr>
          <p:cNvPr id="5" name="Rectangle 10"/>
          <p:cNvSpPr>
            <a:spLocks noChangeArrowheads="1"/>
          </p:cNvSpPr>
          <p:nvPr userDrawn="1"/>
        </p:nvSpPr>
        <p:spPr bwMode="auto">
          <a:xfrm>
            <a:off x="90488" y="90488"/>
            <a:ext cx="731837" cy="6581775"/>
          </a:xfrm>
          <a:prstGeom prst="rect">
            <a:avLst/>
          </a:prstGeom>
          <a:solidFill>
            <a:srgbClr val="AD8DA5"/>
          </a:solidFill>
          <a:ln w="9525">
            <a:noFill/>
            <a:miter lim="800000"/>
            <a:headEnd/>
            <a:tailEnd/>
          </a:ln>
          <a:effectLst/>
        </p:spPr>
        <p:txBody>
          <a:bodyPr wrap="none" anchor="ctr"/>
          <a:lstStyle/>
          <a:p>
            <a:pPr>
              <a:defRPr/>
            </a:pPr>
            <a:endParaRPr lang="en-US"/>
          </a:p>
        </p:txBody>
      </p:sp>
      <p:pic>
        <p:nvPicPr>
          <p:cNvPr id="6" name="Picture 11" descr="ComSIS"/>
          <p:cNvPicPr>
            <a:picLocks noChangeAspect="1" noChangeArrowheads="1"/>
          </p:cNvPicPr>
          <p:nvPr userDrawn="1"/>
        </p:nvPicPr>
        <p:blipFill>
          <a:blip r:embed="rId2" cstate="print"/>
          <a:srcRect/>
          <a:stretch>
            <a:fillRect/>
          </a:stretch>
        </p:blipFill>
        <p:spPr bwMode="auto">
          <a:xfrm>
            <a:off x="153988" y="153988"/>
            <a:ext cx="1322387" cy="615950"/>
          </a:xfrm>
          <a:prstGeom prst="rect">
            <a:avLst/>
          </a:prstGeom>
          <a:noFill/>
          <a:ln w="9525">
            <a:noFill/>
            <a:miter lim="800000"/>
            <a:headEnd/>
            <a:tailEnd/>
          </a:ln>
        </p:spPr>
      </p:pic>
      <p:sp>
        <p:nvSpPr>
          <p:cNvPr id="7" name="Text Box 12"/>
          <p:cNvSpPr txBox="1">
            <a:spLocks noChangeArrowheads="1"/>
          </p:cNvSpPr>
          <p:nvPr userDrawn="1"/>
        </p:nvSpPr>
        <p:spPr bwMode="auto">
          <a:xfrm>
            <a:off x="1524000" y="76200"/>
            <a:ext cx="5715000" cy="366713"/>
          </a:xfrm>
          <a:prstGeom prst="rect">
            <a:avLst/>
          </a:prstGeom>
          <a:noFill/>
          <a:ln w="9525">
            <a:noFill/>
            <a:miter lim="800000"/>
            <a:headEnd/>
            <a:tailEnd/>
          </a:ln>
          <a:effectLst/>
        </p:spPr>
        <p:txBody>
          <a:bodyPr>
            <a:spAutoFit/>
          </a:bodyPr>
          <a:lstStyle/>
          <a:p>
            <a:pPr>
              <a:spcBef>
                <a:spcPct val="50000"/>
              </a:spcBef>
              <a:defRPr/>
            </a:pPr>
            <a:r>
              <a:rPr lang="en-US" b="1">
                <a:solidFill>
                  <a:srgbClr val="E0D4D5"/>
                </a:solidFill>
              </a:rPr>
              <a:t>Computer Science and Information Systems</a:t>
            </a:r>
          </a:p>
        </p:txBody>
      </p:sp>
      <p:sp>
        <p:nvSpPr>
          <p:cNvPr id="25602" name="Rectangle 2"/>
          <p:cNvSpPr>
            <a:spLocks noGrp="1" noChangeArrowheads="1"/>
          </p:cNvSpPr>
          <p:nvPr>
            <p:ph type="ctrTitle"/>
          </p:nvPr>
        </p:nvSpPr>
        <p:spPr>
          <a:xfrm>
            <a:off x="914400" y="1524000"/>
            <a:ext cx="7623175" cy="1752600"/>
          </a:xfrm>
        </p:spPr>
        <p:txBody>
          <a:bodyPr/>
          <a:lstStyle>
            <a:lvl1pPr>
              <a:defRPr sz="4400"/>
            </a:lvl1pPr>
          </a:lstStyle>
          <a:p>
            <a:r>
              <a:rPr lang="en-US" altLang="en-US"/>
              <a:t>Click to edit Master title style</a:t>
            </a:r>
          </a:p>
        </p:txBody>
      </p:sp>
      <p:sp>
        <p:nvSpPr>
          <p:cNvPr id="2560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dirty="0"/>
              <a:t>Click to edit Master subtitle style</a:t>
            </a:r>
          </a:p>
        </p:txBody>
      </p:sp>
      <p:sp>
        <p:nvSpPr>
          <p:cNvPr id="8" name="Date Placeholder 10"/>
          <p:cNvSpPr>
            <a:spLocks noGrp="1"/>
          </p:cNvSpPr>
          <p:nvPr>
            <p:ph type="dt" sz="half" idx="10"/>
          </p:nvPr>
        </p:nvSpPr>
        <p:spPr/>
        <p:txBody>
          <a:bodyPr/>
          <a:lstStyle>
            <a:lvl1pPr>
              <a:defRPr/>
            </a:lvl1pPr>
          </a:lstStyle>
          <a:p>
            <a:pPr>
              <a:defRPr/>
            </a:pPr>
            <a:r>
              <a:rPr lang="en-US"/>
              <a:t>28.09.2011.</a:t>
            </a:r>
            <a:endParaRPr lang="en-US" altLang="en-US" dirty="0"/>
          </a:p>
        </p:txBody>
      </p:sp>
      <p:sp>
        <p:nvSpPr>
          <p:cNvPr id="9" name="Slide Number Placeholder 11"/>
          <p:cNvSpPr>
            <a:spLocks noGrp="1"/>
          </p:cNvSpPr>
          <p:nvPr>
            <p:ph type="sldNum" sz="quarter" idx="11"/>
          </p:nvPr>
        </p:nvSpPr>
        <p:spPr/>
        <p:txBody>
          <a:bodyPr/>
          <a:lstStyle>
            <a:lvl1pPr>
              <a:defRPr/>
            </a:lvl1pPr>
          </a:lstStyle>
          <a:p>
            <a:pPr>
              <a:defRPr/>
            </a:pPr>
            <a:fld id="{3972D831-418B-4DC4-899E-FC91C9E3B485}" type="slidenum">
              <a:rPr lang="en-US" altLang="en-US"/>
              <a:pPr>
                <a:defRPr/>
              </a:pPr>
              <a:t>‹#›</a:t>
            </a:fld>
            <a:r>
              <a:rPr lang="en-US" altLang="en-US" dirty="0"/>
              <a:t> / </a:t>
            </a:r>
            <a:r>
              <a:rPr lang="sr-Latn-CS" altLang="en-US" dirty="0"/>
              <a:t>34</a:t>
            </a:r>
          </a:p>
        </p:txBody>
      </p:sp>
      <p:sp>
        <p:nvSpPr>
          <p:cNvPr id="10" name="Footer Placeholder 12"/>
          <p:cNvSpPr>
            <a:spLocks noGrp="1"/>
          </p:cNvSpPr>
          <p:nvPr>
            <p:ph type="ftr" sz="quarter" idx="12"/>
          </p:nvPr>
        </p:nvSpPr>
        <p:spPr/>
        <p:txBody>
          <a:bodyPr/>
          <a:lstStyle>
            <a:lvl1pPr>
              <a:defRPr/>
            </a:lvl1pPr>
          </a:lstStyle>
          <a:p>
            <a:pPr>
              <a:defRPr/>
            </a:pPr>
            <a:r>
              <a:rPr lang="en-US" altLang="en-US"/>
              <a:t>ComSIS - sastanak redakcije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6" name="Rectangle 6"/>
          <p:cNvSpPr>
            <a:spLocks noGrp="1" noChangeArrowheads="1"/>
          </p:cNvSpPr>
          <p:nvPr>
            <p:ph type="sldNum" sz="quarter" idx="12"/>
          </p:nvPr>
        </p:nvSpPr>
        <p:spPr>
          <a:ln/>
        </p:spPr>
        <p:txBody>
          <a:bodyPr/>
          <a:lstStyle>
            <a:lvl1pPr>
              <a:defRPr/>
            </a:lvl1pPr>
          </a:lstStyle>
          <a:p>
            <a:pPr>
              <a:defRPr/>
            </a:pPr>
            <a:fld id="{A8C9C2AC-E90D-465E-A15E-DB479CD0DB13}" type="slidenum">
              <a:rPr lang="en-US" altLang="en-US"/>
              <a:pPr>
                <a:defRPr/>
              </a:pPr>
              <a:t>‹#›</a:t>
            </a:fld>
            <a:r>
              <a:rPr lang="en-US" altLang="en-US"/>
              <a:t> / 40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457200"/>
            <a:ext cx="1901825"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7913" y="457200"/>
            <a:ext cx="5554662"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6" name="Rectangle 6"/>
          <p:cNvSpPr>
            <a:spLocks noGrp="1" noChangeArrowheads="1"/>
          </p:cNvSpPr>
          <p:nvPr>
            <p:ph type="sldNum" sz="quarter" idx="12"/>
          </p:nvPr>
        </p:nvSpPr>
        <p:spPr>
          <a:ln/>
        </p:spPr>
        <p:txBody>
          <a:bodyPr/>
          <a:lstStyle>
            <a:lvl1pPr>
              <a:defRPr/>
            </a:lvl1pPr>
          </a:lstStyle>
          <a:p>
            <a:pPr>
              <a:defRPr/>
            </a:pPr>
            <a:fld id="{BD785014-2874-49E2-90FF-2DD280B55B00}" type="slidenum">
              <a:rPr lang="en-US" altLang="en-US"/>
              <a:pPr>
                <a:defRPr/>
              </a:pPr>
              <a:t>‹#›</a:t>
            </a:fld>
            <a:r>
              <a:rPr lang="en-US" altLang="en-US"/>
              <a:t> / 40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162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77913" y="1295400"/>
            <a:ext cx="7605712" cy="49530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6" name="Rectangle 6"/>
          <p:cNvSpPr>
            <a:spLocks noGrp="1" noChangeArrowheads="1"/>
          </p:cNvSpPr>
          <p:nvPr>
            <p:ph type="sldNum" sz="quarter" idx="12"/>
          </p:nvPr>
        </p:nvSpPr>
        <p:spPr>
          <a:ln/>
        </p:spPr>
        <p:txBody>
          <a:bodyPr/>
          <a:lstStyle>
            <a:lvl1pPr>
              <a:defRPr/>
            </a:lvl1pPr>
          </a:lstStyle>
          <a:p>
            <a:pPr>
              <a:defRPr/>
            </a:pPr>
            <a:fld id="{B2C0FAAE-E702-4E49-A9C8-CE4869A98B13}" type="slidenum">
              <a:rPr lang="en-US" altLang="en-US"/>
              <a:pPr>
                <a:defRPr/>
              </a:pPr>
              <a:t>‹#›</a:t>
            </a:fld>
            <a:r>
              <a:rPr lang="en-US" altLang="en-US"/>
              <a:t> / 40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162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77913" y="1295400"/>
            <a:ext cx="3725862"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175" y="1295400"/>
            <a:ext cx="372745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7" name="Rectangle 6"/>
          <p:cNvSpPr>
            <a:spLocks noGrp="1" noChangeArrowheads="1"/>
          </p:cNvSpPr>
          <p:nvPr>
            <p:ph type="sldNum" sz="quarter" idx="12"/>
          </p:nvPr>
        </p:nvSpPr>
        <p:spPr>
          <a:ln/>
        </p:spPr>
        <p:txBody>
          <a:bodyPr/>
          <a:lstStyle>
            <a:lvl1pPr>
              <a:defRPr/>
            </a:lvl1pPr>
          </a:lstStyle>
          <a:p>
            <a:pPr>
              <a:defRPr/>
            </a:pPr>
            <a:fld id="{00221C2A-0BF7-4067-8C3C-258ABC520CF5}" type="slidenum">
              <a:rPr lang="en-US" altLang="en-US"/>
              <a:pPr>
                <a:defRPr/>
              </a:pPr>
              <a:t>‹#›</a:t>
            </a:fld>
            <a:r>
              <a:rPr lang="en-US" altLang="en-US"/>
              <a:t> / 40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6" name="Rectangle 6"/>
          <p:cNvSpPr>
            <a:spLocks noGrp="1" noChangeArrowheads="1"/>
          </p:cNvSpPr>
          <p:nvPr>
            <p:ph type="sldNum" sz="quarter" idx="12"/>
          </p:nvPr>
        </p:nvSpPr>
        <p:spPr>
          <a:ln/>
        </p:spPr>
        <p:txBody>
          <a:bodyPr/>
          <a:lstStyle>
            <a:lvl1pPr>
              <a:defRPr/>
            </a:lvl1pPr>
          </a:lstStyle>
          <a:p>
            <a:pPr>
              <a:defRPr/>
            </a:pPr>
            <a:fld id="{D2A655D8-9FF2-47A5-B157-3E91DCB417B2}" type="slidenum">
              <a:rPr lang="en-US" altLang="en-US"/>
              <a:pPr>
                <a:defRPr/>
              </a:pPr>
              <a:t>‹#›</a:t>
            </a:fld>
            <a:r>
              <a:rPr lang="en-US" altLang="en-US"/>
              <a:t> / 40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6" name="Rectangle 6"/>
          <p:cNvSpPr>
            <a:spLocks noGrp="1" noChangeArrowheads="1"/>
          </p:cNvSpPr>
          <p:nvPr>
            <p:ph type="sldNum" sz="quarter" idx="12"/>
          </p:nvPr>
        </p:nvSpPr>
        <p:spPr>
          <a:ln/>
        </p:spPr>
        <p:txBody>
          <a:bodyPr/>
          <a:lstStyle>
            <a:lvl1pPr>
              <a:defRPr/>
            </a:lvl1pPr>
          </a:lstStyle>
          <a:p>
            <a:pPr>
              <a:defRPr/>
            </a:pPr>
            <a:fld id="{07A11623-A2A3-4966-8C7D-EC2B75D79C78}" type="slidenum">
              <a:rPr lang="en-US" altLang="en-US"/>
              <a:pPr>
                <a:defRPr/>
              </a:pPr>
              <a:t>‹#›</a:t>
            </a:fld>
            <a:r>
              <a:rPr lang="en-US" altLang="en-US"/>
              <a:t> / 40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7913" y="1295400"/>
            <a:ext cx="3725862"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175" y="1295400"/>
            <a:ext cx="372745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7" name="Rectangle 6"/>
          <p:cNvSpPr>
            <a:spLocks noGrp="1" noChangeArrowheads="1"/>
          </p:cNvSpPr>
          <p:nvPr>
            <p:ph type="sldNum" sz="quarter" idx="12"/>
          </p:nvPr>
        </p:nvSpPr>
        <p:spPr>
          <a:ln/>
        </p:spPr>
        <p:txBody>
          <a:bodyPr/>
          <a:lstStyle>
            <a:lvl1pPr>
              <a:defRPr/>
            </a:lvl1pPr>
          </a:lstStyle>
          <a:p>
            <a:pPr>
              <a:defRPr/>
            </a:pPr>
            <a:fld id="{25F6D2EA-481D-4789-82AF-994A3908C05E}" type="slidenum">
              <a:rPr lang="en-US" altLang="en-US"/>
              <a:pPr>
                <a:defRPr/>
              </a:pPr>
              <a:t>‹#›</a:t>
            </a:fld>
            <a:r>
              <a:rPr lang="en-US" altLang="en-US"/>
              <a:t> / 40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9" name="Rectangle 6"/>
          <p:cNvSpPr>
            <a:spLocks noGrp="1" noChangeArrowheads="1"/>
          </p:cNvSpPr>
          <p:nvPr>
            <p:ph type="sldNum" sz="quarter" idx="12"/>
          </p:nvPr>
        </p:nvSpPr>
        <p:spPr>
          <a:ln/>
        </p:spPr>
        <p:txBody>
          <a:bodyPr/>
          <a:lstStyle>
            <a:lvl1pPr>
              <a:defRPr/>
            </a:lvl1pPr>
          </a:lstStyle>
          <a:p>
            <a:pPr>
              <a:defRPr/>
            </a:pPr>
            <a:fld id="{2B282197-434F-4D73-8A5E-35CACA13C555}" type="slidenum">
              <a:rPr lang="en-US" altLang="en-US"/>
              <a:pPr>
                <a:defRPr/>
              </a:pPr>
              <a:t>‹#›</a:t>
            </a:fld>
            <a:r>
              <a:rPr lang="en-US" altLang="en-US"/>
              <a:t> / 40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5" name="Rectangle 6"/>
          <p:cNvSpPr>
            <a:spLocks noGrp="1" noChangeArrowheads="1"/>
          </p:cNvSpPr>
          <p:nvPr>
            <p:ph type="sldNum" sz="quarter" idx="12"/>
          </p:nvPr>
        </p:nvSpPr>
        <p:spPr>
          <a:ln/>
        </p:spPr>
        <p:txBody>
          <a:bodyPr/>
          <a:lstStyle>
            <a:lvl1pPr>
              <a:defRPr/>
            </a:lvl1pPr>
          </a:lstStyle>
          <a:p>
            <a:pPr>
              <a:defRPr/>
            </a:pPr>
            <a:fld id="{4391CB78-55E4-45B7-96A1-E257BDF0A614}" type="slidenum">
              <a:rPr lang="en-US" altLang="en-US"/>
              <a:pPr>
                <a:defRPr/>
              </a:pPr>
              <a:t>‹#›</a:t>
            </a:fld>
            <a:r>
              <a:rPr lang="en-US" altLang="en-US"/>
              <a:t> / 40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4" name="Rectangle 6"/>
          <p:cNvSpPr>
            <a:spLocks noGrp="1" noChangeArrowheads="1"/>
          </p:cNvSpPr>
          <p:nvPr>
            <p:ph type="sldNum" sz="quarter" idx="12"/>
          </p:nvPr>
        </p:nvSpPr>
        <p:spPr>
          <a:ln/>
        </p:spPr>
        <p:txBody>
          <a:bodyPr/>
          <a:lstStyle>
            <a:lvl1pPr>
              <a:defRPr/>
            </a:lvl1pPr>
          </a:lstStyle>
          <a:p>
            <a:pPr>
              <a:defRPr/>
            </a:pPr>
            <a:fld id="{2BD175B4-4799-4DD1-B765-C13B1A573FD1}" type="slidenum">
              <a:rPr lang="en-US" altLang="en-US"/>
              <a:pPr>
                <a:defRPr/>
              </a:pPr>
              <a:t>‹#›</a:t>
            </a:fld>
            <a:r>
              <a:rPr lang="en-US" altLang="en-US"/>
              <a:t> / 40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7" name="Rectangle 6"/>
          <p:cNvSpPr>
            <a:spLocks noGrp="1" noChangeArrowheads="1"/>
          </p:cNvSpPr>
          <p:nvPr>
            <p:ph type="sldNum" sz="quarter" idx="12"/>
          </p:nvPr>
        </p:nvSpPr>
        <p:spPr>
          <a:ln/>
        </p:spPr>
        <p:txBody>
          <a:bodyPr/>
          <a:lstStyle>
            <a:lvl1pPr>
              <a:defRPr/>
            </a:lvl1pPr>
          </a:lstStyle>
          <a:p>
            <a:pPr>
              <a:defRPr/>
            </a:pPr>
            <a:fld id="{2AA51890-3BB2-4B4F-81C7-97259D69467E}" type="slidenum">
              <a:rPr lang="en-US" altLang="en-US"/>
              <a:pPr>
                <a:defRPr/>
              </a:pPr>
              <a:t>‹#›</a:t>
            </a:fld>
            <a:r>
              <a:rPr lang="en-US" altLang="en-US"/>
              <a:t> / 40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28.09.2011.</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ComSIS - sastanak redakcije</a:t>
            </a:r>
          </a:p>
        </p:txBody>
      </p:sp>
      <p:sp>
        <p:nvSpPr>
          <p:cNvPr id="7" name="Rectangle 6"/>
          <p:cNvSpPr>
            <a:spLocks noGrp="1" noChangeArrowheads="1"/>
          </p:cNvSpPr>
          <p:nvPr>
            <p:ph type="sldNum" sz="quarter" idx="12"/>
          </p:nvPr>
        </p:nvSpPr>
        <p:spPr>
          <a:ln/>
        </p:spPr>
        <p:txBody>
          <a:bodyPr/>
          <a:lstStyle>
            <a:lvl1pPr>
              <a:defRPr/>
            </a:lvl1pPr>
          </a:lstStyle>
          <a:p>
            <a:pPr>
              <a:defRPr/>
            </a:pPr>
            <a:fld id="{0D5CEEF3-127D-497D-9EF9-53AE275597BA}" type="slidenum">
              <a:rPr lang="en-US" altLang="en-US"/>
              <a:pPr>
                <a:defRPr/>
              </a:pPr>
              <a:t>‹#›</a:t>
            </a:fld>
            <a:r>
              <a:rPr lang="en-US" altLang="en-US"/>
              <a:t> / 40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AEF4"/>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1077913" y="1295400"/>
            <a:ext cx="7605712"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585" name="Rectangle 9"/>
          <p:cNvSpPr>
            <a:spLocks noChangeArrowheads="1"/>
          </p:cNvSpPr>
          <p:nvPr userDrawn="1"/>
        </p:nvSpPr>
        <p:spPr bwMode="auto">
          <a:xfrm>
            <a:off x="0" y="0"/>
            <a:ext cx="9144000" cy="1143000"/>
          </a:xfrm>
          <a:prstGeom prst="rect">
            <a:avLst/>
          </a:prstGeom>
          <a:solidFill>
            <a:srgbClr val="72215C"/>
          </a:solidFill>
          <a:ln w="9525">
            <a:noFill/>
            <a:miter lim="800000"/>
            <a:headEnd/>
            <a:tailEnd/>
          </a:ln>
          <a:effectLst/>
        </p:spPr>
        <p:txBody>
          <a:bodyPr wrap="none" anchor="ctr"/>
          <a:lstStyle/>
          <a:p>
            <a:pPr algn="ctr">
              <a:defRPr/>
            </a:pPr>
            <a:endParaRPr lang="en-US">
              <a:solidFill>
                <a:srgbClr val="D395A3"/>
              </a:solidFill>
            </a:endParaRPr>
          </a:p>
        </p:txBody>
      </p:sp>
      <p:sp>
        <p:nvSpPr>
          <p:cNvPr id="24586" name="Rectangle 10"/>
          <p:cNvSpPr>
            <a:spLocks noChangeArrowheads="1"/>
          </p:cNvSpPr>
          <p:nvPr userDrawn="1"/>
        </p:nvSpPr>
        <p:spPr bwMode="auto">
          <a:xfrm>
            <a:off x="90488" y="90488"/>
            <a:ext cx="731837" cy="6581775"/>
          </a:xfrm>
          <a:prstGeom prst="rect">
            <a:avLst/>
          </a:prstGeom>
          <a:solidFill>
            <a:srgbClr val="AD8DA5"/>
          </a:solidFill>
          <a:ln w="9525">
            <a:noFill/>
            <a:miter lim="800000"/>
            <a:headEnd/>
            <a:tailEnd/>
          </a:ln>
          <a:effectLst/>
        </p:spPr>
        <p:txBody>
          <a:bodyPr wrap="none" anchor="ctr"/>
          <a:lstStyle/>
          <a:p>
            <a:pPr>
              <a:defRPr/>
            </a:pPr>
            <a:endParaRPr lang="en-US"/>
          </a:p>
        </p:txBody>
      </p:sp>
      <p:sp>
        <p:nvSpPr>
          <p:cNvPr id="2053" name="Rectangle 2"/>
          <p:cNvSpPr>
            <a:spLocks noGrp="1" noChangeArrowheads="1"/>
          </p:cNvSpPr>
          <p:nvPr>
            <p:ph type="title"/>
          </p:nvPr>
        </p:nvSpPr>
        <p:spPr bwMode="auto">
          <a:xfrm>
            <a:off x="1524000" y="457200"/>
            <a:ext cx="7162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4580" name="Rectangle 4"/>
          <p:cNvSpPr>
            <a:spLocks noGrp="1" noChangeArrowheads="1"/>
          </p:cNvSpPr>
          <p:nvPr>
            <p:ph type="dt" sz="half" idx="2"/>
          </p:nvPr>
        </p:nvSpPr>
        <p:spPr bwMode="auto">
          <a:xfrm>
            <a:off x="838200" y="64008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r>
              <a:rPr lang="en-US"/>
              <a:t>28.09.2011.</a:t>
            </a:r>
            <a:endParaRPr lang="en-US" altLang="en-US" dirty="0"/>
          </a:p>
        </p:txBody>
      </p:sp>
      <p:sp>
        <p:nvSpPr>
          <p:cNvPr id="24581" name="Rectangle 5"/>
          <p:cNvSpPr>
            <a:spLocks noGrp="1" noChangeArrowheads="1"/>
          </p:cNvSpPr>
          <p:nvPr>
            <p:ph type="ftr" sz="quarter" idx="3"/>
          </p:nvPr>
        </p:nvSpPr>
        <p:spPr bwMode="auto">
          <a:xfrm>
            <a:off x="3124200" y="6400800"/>
            <a:ext cx="3657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r>
              <a:rPr lang="en-US" altLang="en-US"/>
              <a:t>ComSIS - sastanak redakcije</a:t>
            </a:r>
          </a:p>
        </p:txBody>
      </p:sp>
      <p:sp>
        <p:nvSpPr>
          <p:cNvPr id="24582" name="Rectangle 6"/>
          <p:cNvSpPr>
            <a:spLocks noGrp="1" noChangeArrowheads="1"/>
          </p:cNvSpPr>
          <p:nvPr>
            <p:ph type="sldNum" sz="quarter" idx="4"/>
          </p:nvPr>
        </p:nvSpPr>
        <p:spPr bwMode="auto">
          <a:xfrm>
            <a:off x="6934200" y="6400800"/>
            <a:ext cx="1752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996F642-BE13-4D20-91BC-B9189620B9DA}" type="slidenum">
              <a:rPr lang="en-US" altLang="en-US"/>
              <a:pPr>
                <a:defRPr/>
              </a:pPr>
              <a:t>‹#›</a:t>
            </a:fld>
            <a:r>
              <a:rPr lang="en-US" altLang="en-US"/>
              <a:t> / 40</a:t>
            </a:r>
          </a:p>
        </p:txBody>
      </p:sp>
      <p:sp>
        <p:nvSpPr>
          <p:cNvPr id="24584" name="Line 8"/>
          <p:cNvSpPr>
            <a:spLocks noChangeShapeType="1"/>
          </p:cNvSpPr>
          <p:nvPr/>
        </p:nvSpPr>
        <p:spPr bwMode="auto">
          <a:xfrm>
            <a:off x="1066800" y="6324600"/>
            <a:ext cx="7620000" cy="0"/>
          </a:xfrm>
          <a:prstGeom prst="line">
            <a:avLst/>
          </a:prstGeom>
          <a:noFill/>
          <a:ln w="19050">
            <a:solidFill>
              <a:srgbClr val="72215C"/>
            </a:solidFill>
            <a:round/>
            <a:headEnd/>
            <a:tailEnd/>
          </a:ln>
          <a:effectLst/>
        </p:spPr>
        <p:txBody>
          <a:bodyPr/>
          <a:lstStyle/>
          <a:p>
            <a:pPr>
              <a:defRPr/>
            </a:pPr>
            <a:endParaRPr lang="en-US"/>
          </a:p>
        </p:txBody>
      </p:sp>
      <p:pic>
        <p:nvPicPr>
          <p:cNvPr id="2058" name="Picture 11" descr="ComSIS"/>
          <p:cNvPicPr>
            <a:picLocks noChangeAspect="1" noChangeArrowheads="1"/>
          </p:cNvPicPr>
          <p:nvPr userDrawn="1"/>
        </p:nvPicPr>
        <p:blipFill>
          <a:blip r:embed="rId15" cstate="print"/>
          <a:srcRect/>
          <a:stretch>
            <a:fillRect/>
          </a:stretch>
        </p:blipFill>
        <p:spPr bwMode="auto">
          <a:xfrm>
            <a:off x="152400" y="152400"/>
            <a:ext cx="1322388" cy="615950"/>
          </a:xfrm>
          <a:prstGeom prst="rect">
            <a:avLst/>
          </a:prstGeom>
          <a:noFill/>
          <a:ln w="9525">
            <a:noFill/>
            <a:miter lim="800000"/>
            <a:headEnd/>
            <a:tailEnd/>
          </a:ln>
        </p:spPr>
      </p:pic>
      <p:sp>
        <p:nvSpPr>
          <p:cNvPr id="24589" name="Text Box 13"/>
          <p:cNvSpPr txBox="1">
            <a:spLocks noChangeArrowheads="1"/>
          </p:cNvSpPr>
          <p:nvPr userDrawn="1"/>
        </p:nvSpPr>
        <p:spPr bwMode="auto">
          <a:xfrm>
            <a:off x="1524000" y="76200"/>
            <a:ext cx="5715000" cy="366713"/>
          </a:xfrm>
          <a:prstGeom prst="rect">
            <a:avLst/>
          </a:prstGeom>
          <a:noFill/>
          <a:ln w="9525">
            <a:noFill/>
            <a:miter lim="800000"/>
            <a:headEnd/>
            <a:tailEnd/>
          </a:ln>
          <a:effectLst/>
        </p:spPr>
        <p:txBody>
          <a:bodyPr>
            <a:spAutoFit/>
          </a:bodyPr>
          <a:lstStyle/>
          <a:p>
            <a:pPr>
              <a:spcBef>
                <a:spcPct val="50000"/>
              </a:spcBef>
              <a:defRPr/>
            </a:pPr>
            <a:r>
              <a:rPr lang="en-US" b="1">
                <a:solidFill>
                  <a:srgbClr val="E0D4D5"/>
                </a:solidFill>
              </a:rPr>
              <a:t>Computer Science and Information Systems</a:t>
            </a:r>
          </a:p>
        </p:txBody>
      </p:sp>
      <p:sp>
        <p:nvSpPr>
          <p:cNvPr id="24590" name="Line 14"/>
          <p:cNvSpPr>
            <a:spLocks noChangeShapeType="1"/>
          </p:cNvSpPr>
          <p:nvPr userDrawn="1"/>
        </p:nvSpPr>
        <p:spPr bwMode="auto">
          <a:xfrm>
            <a:off x="1600200" y="411163"/>
            <a:ext cx="7086600" cy="0"/>
          </a:xfrm>
          <a:prstGeom prst="line">
            <a:avLst/>
          </a:prstGeom>
          <a:noFill/>
          <a:ln w="9525">
            <a:solidFill>
              <a:srgbClr val="E0D4D5"/>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60"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Lst>
  <p:timing>
    <p:tnLst>
      <p:par>
        <p:cTn id="1" dur="indefinite" restart="never" nodeType="tmRoot"/>
      </p:par>
    </p:tnLst>
  </p:timing>
  <p:hf hdr="0"/>
  <p:txStyles>
    <p:titleStyle>
      <a:lvl1pPr algn="l" rtl="0" eaLnBrk="0" fontAlgn="base" hangingPunct="0">
        <a:spcBef>
          <a:spcPct val="0"/>
        </a:spcBef>
        <a:spcAft>
          <a:spcPct val="0"/>
        </a:spcAft>
        <a:defRPr sz="3600">
          <a:solidFill>
            <a:srgbClr val="E0D4D5"/>
          </a:solidFill>
          <a:latin typeface="+mj-lt"/>
          <a:ea typeface="+mj-ea"/>
          <a:cs typeface="+mj-cs"/>
        </a:defRPr>
      </a:lvl1pPr>
      <a:lvl2pPr algn="l" rtl="0" eaLnBrk="0" fontAlgn="base" hangingPunct="0">
        <a:spcBef>
          <a:spcPct val="0"/>
        </a:spcBef>
        <a:spcAft>
          <a:spcPct val="0"/>
        </a:spcAft>
        <a:defRPr sz="3600">
          <a:solidFill>
            <a:srgbClr val="E0D4D5"/>
          </a:solidFill>
          <a:latin typeface="Arial" charset="0"/>
        </a:defRPr>
      </a:lvl2pPr>
      <a:lvl3pPr algn="l" rtl="0" eaLnBrk="0" fontAlgn="base" hangingPunct="0">
        <a:spcBef>
          <a:spcPct val="0"/>
        </a:spcBef>
        <a:spcAft>
          <a:spcPct val="0"/>
        </a:spcAft>
        <a:defRPr sz="3600">
          <a:solidFill>
            <a:srgbClr val="E0D4D5"/>
          </a:solidFill>
          <a:latin typeface="Arial" charset="0"/>
        </a:defRPr>
      </a:lvl3pPr>
      <a:lvl4pPr algn="l" rtl="0" eaLnBrk="0" fontAlgn="base" hangingPunct="0">
        <a:spcBef>
          <a:spcPct val="0"/>
        </a:spcBef>
        <a:spcAft>
          <a:spcPct val="0"/>
        </a:spcAft>
        <a:defRPr sz="3600">
          <a:solidFill>
            <a:srgbClr val="E0D4D5"/>
          </a:solidFill>
          <a:latin typeface="Arial" charset="0"/>
        </a:defRPr>
      </a:lvl4pPr>
      <a:lvl5pPr algn="l" rtl="0" eaLnBrk="0" fontAlgn="base" hangingPunct="0">
        <a:spcBef>
          <a:spcPct val="0"/>
        </a:spcBef>
        <a:spcAft>
          <a:spcPct val="0"/>
        </a:spcAft>
        <a:defRPr sz="3600">
          <a:solidFill>
            <a:srgbClr val="E0D4D5"/>
          </a:solidFill>
          <a:latin typeface="Arial" charset="0"/>
        </a:defRPr>
      </a:lvl5pPr>
      <a:lvl6pPr marL="457200" algn="l" rtl="0" fontAlgn="base">
        <a:spcBef>
          <a:spcPct val="0"/>
        </a:spcBef>
        <a:spcAft>
          <a:spcPct val="0"/>
        </a:spcAft>
        <a:defRPr sz="3600">
          <a:solidFill>
            <a:srgbClr val="E0D4D5"/>
          </a:solidFill>
          <a:latin typeface="Arial" charset="0"/>
        </a:defRPr>
      </a:lvl6pPr>
      <a:lvl7pPr marL="914400" algn="l" rtl="0" fontAlgn="base">
        <a:spcBef>
          <a:spcPct val="0"/>
        </a:spcBef>
        <a:spcAft>
          <a:spcPct val="0"/>
        </a:spcAft>
        <a:defRPr sz="3600">
          <a:solidFill>
            <a:srgbClr val="E0D4D5"/>
          </a:solidFill>
          <a:latin typeface="Arial" charset="0"/>
        </a:defRPr>
      </a:lvl7pPr>
      <a:lvl8pPr marL="1371600" algn="l" rtl="0" fontAlgn="base">
        <a:spcBef>
          <a:spcPct val="0"/>
        </a:spcBef>
        <a:spcAft>
          <a:spcPct val="0"/>
        </a:spcAft>
        <a:defRPr sz="3600">
          <a:solidFill>
            <a:srgbClr val="E0D4D5"/>
          </a:solidFill>
          <a:latin typeface="Arial" charset="0"/>
        </a:defRPr>
      </a:lvl8pPr>
      <a:lvl9pPr marL="1828800" algn="l" rtl="0" fontAlgn="base">
        <a:spcBef>
          <a:spcPct val="0"/>
        </a:spcBef>
        <a:spcAft>
          <a:spcPct val="0"/>
        </a:spcAft>
        <a:defRPr sz="3600">
          <a:solidFill>
            <a:srgbClr val="E0D4D5"/>
          </a:solidFill>
          <a:latin typeface="Arial" charset="0"/>
        </a:defRPr>
      </a:lvl9pPr>
    </p:titleStyle>
    <p:bodyStyle>
      <a:lvl1pPr marL="342900" indent="-342900" algn="l" rtl="0" eaLnBrk="0" fontAlgn="base" hangingPunct="0">
        <a:spcBef>
          <a:spcPct val="20000"/>
        </a:spcBef>
        <a:spcAft>
          <a:spcPct val="0"/>
        </a:spcAft>
        <a:buClr>
          <a:srgbClr val="787878"/>
        </a:buClr>
        <a:buFont typeface="Wingdings" pitchFamily="2" charset="2"/>
        <a:buChar char="§"/>
        <a:defRPr sz="3000">
          <a:solidFill>
            <a:schemeClr val="tx1"/>
          </a:solidFill>
          <a:latin typeface="+mn-lt"/>
          <a:ea typeface="+mn-ea"/>
          <a:cs typeface="+mn-cs"/>
        </a:defRPr>
      </a:lvl1pPr>
      <a:lvl2pPr marL="669925" indent="-325438" algn="l" rtl="0" eaLnBrk="0" fontAlgn="base" hangingPunct="0">
        <a:spcBef>
          <a:spcPct val="20000"/>
        </a:spcBef>
        <a:spcAft>
          <a:spcPct val="0"/>
        </a:spcAft>
        <a:buClr>
          <a:srgbClr val="5E1187"/>
        </a:buClr>
        <a:buFont typeface="Wingdings" pitchFamily="2" charset="2"/>
        <a:buChar char="§"/>
        <a:defRPr sz="2600">
          <a:solidFill>
            <a:schemeClr val="tx1"/>
          </a:solidFill>
          <a:latin typeface="+mn-lt"/>
        </a:defRPr>
      </a:lvl2pPr>
      <a:lvl3pPr marL="1022350" indent="-350838" algn="l" rtl="0" eaLnBrk="0" fontAlgn="base" hangingPunct="0">
        <a:spcBef>
          <a:spcPct val="20000"/>
        </a:spcBef>
        <a:spcAft>
          <a:spcPct val="0"/>
        </a:spcAft>
        <a:buClr>
          <a:srgbClr val="787878"/>
        </a:buClr>
        <a:buFont typeface="Wingdings" pitchFamily="2" charset="2"/>
        <a:buChar char="§"/>
        <a:defRPr sz="2200">
          <a:solidFill>
            <a:schemeClr val="tx1"/>
          </a:solidFill>
          <a:latin typeface="+mn-lt"/>
        </a:defRPr>
      </a:lvl3pPr>
      <a:lvl4pPr marL="1339850" indent="-315913" algn="l" rtl="0" eaLnBrk="0" fontAlgn="base" hangingPunct="0">
        <a:spcBef>
          <a:spcPct val="20000"/>
        </a:spcBef>
        <a:spcAft>
          <a:spcPct val="0"/>
        </a:spcAft>
        <a:buClr>
          <a:srgbClr val="5E1187"/>
        </a:buClr>
        <a:buFont typeface="Wingdings" pitchFamily="2" charset="2"/>
        <a:buChar char="§"/>
        <a:defRPr sz="2000">
          <a:solidFill>
            <a:schemeClr val="tx1"/>
          </a:solidFill>
          <a:latin typeface="+mn-lt"/>
        </a:defRPr>
      </a:lvl4pPr>
      <a:lvl5pPr marL="1681163" indent="-339725" algn="l" rtl="0" eaLnBrk="0" fontAlgn="base" hangingPunct="0">
        <a:spcBef>
          <a:spcPct val="20000"/>
        </a:spcBef>
        <a:spcAft>
          <a:spcPct val="0"/>
        </a:spcAft>
        <a:buClr>
          <a:srgbClr val="787878"/>
        </a:buClr>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rgbClr val="787878"/>
        </a:buClr>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rgbClr val="787878"/>
        </a:buClr>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rgbClr val="787878"/>
        </a:buClr>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rgbClr val="787878"/>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omsi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43000"/>
            <a:ext cx="7623175" cy="1752600"/>
          </a:xfrm>
        </p:spPr>
        <p:txBody>
          <a:bodyPr>
            <a:normAutofit fontScale="90000"/>
          </a:bodyPr>
          <a:lstStyle/>
          <a:p>
            <a:pPr algn="ctr"/>
            <a:r>
              <a:rPr lang="en-US" dirty="0"/>
              <a:t>Computer Science and Information Systems Journal: Some Experiences in Managing Papers</a:t>
            </a:r>
          </a:p>
        </p:txBody>
      </p:sp>
      <p:sp>
        <p:nvSpPr>
          <p:cNvPr id="3" name="Subtitle 2"/>
          <p:cNvSpPr>
            <a:spLocks noGrp="1"/>
          </p:cNvSpPr>
          <p:nvPr>
            <p:ph type="subTitle" idx="1"/>
          </p:nvPr>
        </p:nvSpPr>
        <p:spPr>
          <a:xfrm>
            <a:off x="2057400" y="4038600"/>
            <a:ext cx="5334000" cy="2495128"/>
          </a:xfrm>
        </p:spPr>
        <p:txBody>
          <a:bodyPr numCol="1">
            <a:normAutofit fontScale="85000" lnSpcReduction="20000"/>
          </a:bodyPr>
          <a:lstStyle/>
          <a:p>
            <a:r>
              <a:rPr lang="sr-Latn-RS" dirty="0" smtClean="0"/>
              <a:t>Jovana Vidaković	 Mirjana Ivanović</a:t>
            </a:r>
          </a:p>
          <a:p>
            <a:r>
              <a:rPr lang="sr-Latn-RS" dirty="0" smtClean="0"/>
              <a:t>Miloš Radovanović 	Vladimir Kurbalija</a:t>
            </a:r>
          </a:p>
          <a:p>
            <a:endParaRPr lang="sr-Latn-RS" sz="2300" dirty="0" smtClean="0"/>
          </a:p>
          <a:p>
            <a:pPr algn="ctr"/>
            <a:r>
              <a:rPr lang="sr-Latn-RS" sz="2300" dirty="0" smtClean="0"/>
              <a:t>Department of Mathematics and Informatics</a:t>
            </a:r>
          </a:p>
          <a:p>
            <a:pPr algn="ctr"/>
            <a:r>
              <a:rPr lang="sr-Latn-RS" sz="2300" dirty="0" smtClean="0"/>
              <a:t>Faculty of Science</a:t>
            </a:r>
          </a:p>
          <a:p>
            <a:pPr algn="ctr"/>
            <a:r>
              <a:rPr lang="sr-Latn-RS" sz="2300" dirty="0" smtClean="0"/>
              <a:t>University of Novi Sad</a:t>
            </a:r>
          </a:p>
          <a:p>
            <a:pPr algn="ctr"/>
            <a:r>
              <a:rPr lang="sr-Latn-RS" sz="2300" dirty="0" smtClean="0"/>
              <a:t>Serbia</a:t>
            </a:r>
          </a:p>
          <a:p>
            <a:endParaRPr lang="en-US" dirty="0"/>
          </a:p>
        </p:txBody>
      </p:sp>
    </p:spTree>
  </p:cSld>
  <p:clrMapOvr>
    <a:masterClrMapping/>
  </p:clrMapOvr>
  <p:transition advTm="5017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Indexing – Impact factor</a:t>
            </a:r>
            <a:endParaRPr lang="en-US" dirty="0"/>
          </a:p>
        </p:txBody>
      </p:sp>
      <p:sp>
        <p:nvSpPr>
          <p:cNvPr id="3" name="Content Placeholder 2"/>
          <p:cNvSpPr>
            <a:spLocks noGrp="1"/>
          </p:cNvSpPr>
          <p:nvPr>
            <p:ph idx="1"/>
          </p:nvPr>
        </p:nvSpPr>
        <p:spPr>
          <a:xfrm>
            <a:off x="914400" y="1143000"/>
            <a:ext cx="8229600" cy="5257800"/>
          </a:xfrm>
        </p:spPr>
        <p:txBody>
          <a:bodyPr>
            <a:normAutofit/>
          </a:bodyPr>
          <a:lstStyle/>
          <a:p>
            <a:r>
              <a:rPr lang="sr-Latn-RS" dirty="0" smtClean="0"/>
              <a:t>In 2008 papers published in the ComSIS Journal are on WoS (Web of Science)</a:t>
            </a:r>
          </a:p>
          <a:p>
            <a:r>
              <a:rPr lang="en-US" dirty="0" smtClean="0"/>
              <a:t>In the 2010 release of Journal Citation Reports by Thomson Reuters, the </a:t>
            </a:r>
            <a:r>
              <a:rPr lang="en-US" dirty="0" err="1" smtClean="0"/>
              <a:t>ComSIS</a:t>
            </a:r>
            <a:r>
              <a:rPr lang="en-US" dirty="0" smtClean="0"/>
              <a:t> journal received its first two-year impact factor of </a:t>
            </a:r>
            <a:r>
              <a:rPr lang="en-US" b="1" dirty="0" smtClean="0"/>
              <a:t>0.324</a:t>
            </a:r>
            <a:endParaRPr lang="sr-Latn-RS" b="1" dirty="0" smtClean="0"/>
          </a:p>
          <a:p>
            <a:r>
              <a:rPr lang="sr-Latn-RS" dirty="0" smtClean="0"/>
              <a:t>In 2011 – IF </a:t>
            </a:r>
            <a:r>
              <a:rPr lang="sr-Latn-RS" b="1" dirty="0" smtClean="0"/>
              <a:t>0.625</a:t>
            </a:r>
          </a:p>
          <a:p>
            <a:endParaRPr lang="en-US" dirty="0" smtClean="0"/>
          </a:p>
          <a:p>
            <a:pPr lvl="1">
              <a:buNone/>
            </a:pPr>
            <a:endParaRPr lang="sr-Latn-RS" dirty="0" smtClean="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10</a:t>
            </a:fld>
            <a:r>
              <a:rPr lang="sr-Latn-RS" dirty="0" smtClean="0"/>
              <a:t> /23</a:t>
            </a:r>
            <a:endParaRPr lang="en-US" dirty="0"/>
          </a:p>
        </p:txBody>
      </p:sp>
    </p:spTree>
  </p:cSld>
  <p:clrMapOvr>
    <a:masterClrMapping/>
  </p:clrMapOvr>
  <p:transition advTm="60765"/>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Indexing – Impact factor</a:t>
            </a:r>
            <a:endParaRPr lang="en-US" dirty="0"/>
          </a:p>
        </p:txBody>
      </p:sp>
      <p:sp>
        <p:nvSpPr>
          <p:cNvPr id="3" name="Content Placeholder 2"/>
          <p:cNvSpPr>
            <a:spLocks noGrp="1"/>
          </p:cNvSpPr>
          <p:nvPr>
            <p:ph idx="1"/>
          </p:nvPr>
        </p:nvSpPr>
        <p:spPr/>
        <p:txBody>
          <a:bodyPr/>
          <a:lstStyle/>
          <a:p>
            <a:r>
              <a:rPr lang="sr-Latn-RS" dirty="0" smtClean="0"/>
              <a:t>The ComSIS Journal </a:t>
            </a:r>
            <a:r>
              <a:rPr lang="en-US" dirty="0" smtClean="0"/>
              <a:t>covered or selected for coverage in various indexing services</a:t>
            </a:r>
            <a:r>
              <a:rPr lang="sr-Latn-RS" dirty="0" smtClean="0"/>
              <a:t>, for example:</a:t>
            </a:r>
          </a:p>
          <a:p>
            <a:pPr lvl="1"/>
            <a:r>
              <a:rPr lang="en-US" dirty="0" smtClean="0"/>
              <a:t>Scopus, </a:t>
            </a:r>
            <a:r>
              <a:rPr lang="sr-Latn-RS" dirty="0" smtClean="0"/>
              <a:t> </a:t>
            </a:r>
          </a:p>
          <a:p>
            <a:pPr lvl="1"/>
            <a:r>
              <a:rPr lang="en-US" dirty="0" smtClean="0"/>
              <a:t>EMBASE,</a:t>
            </a:r>
            <a:r>
              <a:rPr lang="sr-Latn-RS" dirty="0" smtClean="0"/>
              <a:t> </a:t>
            </a:r>
          </a:p>
          <a:p>
            <a:pPr lvl="1"/>
            <a:r>
              <a:rPr lang="en-US" dirty="0" err="1" smtClean="0"/>
              <a:t>EBSCOhost</a:t>
            </a:r>
            <a:r>
              <a:rPr lang="en-US" dirty="0" smtClean="0"/>
              <a:t>, </a:t>
            </a:r>
            <a:endParaRPr lang="sr-Latn-RS" dirty="0" smtClean="0"/>
          </a:p>
          <a:p>
            <a:pPr lvl="1"/>
            <a:r>
              <a:rPr lang="en-US" dirty="0" err="1" smtClean="0"/>
              <a:t>Inspec</a:t>
            </a:r>
            <a:r>
              <a:rPr lang="en-US" dirty="0" smtClean="0"/>
              <a:t>, </a:t>
            </a:r>
            <a:endParaRPr lang="sr-Latn-RS" dirty="0" smtClean="0"/>
          </a:p>
          <a:p>
            <a:pPr lvl="1"/>
            <a:r>
              <a:rPr lang="en-US" dirty="0" smtClean="0"/>
              <a:t>DOAJ, </a:t>
            </a:r>
            <a:endParaRPr lang="sr-Latn-RS" dirty="0" smtClean="0"/>
          </a:p>
          <a:p>
            <a:pPr lvl="1"/>
            <a:r>
              <a:rPr lang="en-US" dirty="0" smtClean="0"/>
              <a:t>DBLP and </a:t>
            </a:r>
            <a:endParaRPr lang="sr-Latn-RS" dirty="0" smtClean="0"/>
          </a:p>
          <a:p>
            <a:pPr lvl="1"/>
            <a:r>
              <a:rPr lang="en-US" dirty="0" err="1" smtClean="0"/>
              <a:t>SCIndex</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28.09.2011.</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ComSIS - sastanak redakcije</a:t>
            </a:r>
            <a:endParaRPr lang="en-US" altLang="en-US"/>
          </a:p>
        </p:txBody>
      </p:sp>
      <p:sp>
        <p:nvSpPr>
          <p:cNvPr id="6" name="Slide Number Placeholder 5"/>
          <p:cNvSpPr>
            <a:spLocks noGrp="1"/>
          </p:cNvSpPr>
          <p:nvPr>
            <p:ph type="sldNum" sz="quarter" idx="12"/>
          </p:nvPr>
        </p:nvSpPr>
        <p:spPr/>
        <p:txBody>
          <a:bodyPr/>
          <a:lstStyle/>
          <a:p>
            <a:pPr>
              <a:defRPr/>
            </a:pPr>
            <a:fld id="{D2A655D8-9FF2-47A5-B157-3E91DCB417B2}" type="slidenum">
              <a:rPr lang="en-US" altLang="en-US" smtClean="0"/>
              <a:pPr>
                <a:defRPr/>
              </a:pPr>
              <a:t>11</a:t>
            </a:fld>
            <a:r>
              <a:rPr lang="sr-Latn-RS" dirty="0" smtClean="0"/>
              <a:t> /23</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Indexing – Impact factor</a:t>
            </a:r>
            <a:endParaRPr lang="en-US" dirty="0"/>
          </a:p>
        </p:txBody>
      </p:sp>
      <p:sp>
        <p:nvSpPr>
          <p:cNvPr id="3" name="Content Placeholder 2"/>
          <p:cNvSpPr>
            <a:spLocks noGrp="1"/>
          </p:cNvSpPr>
          <p:nvPr>
            <p:ph idx="1"/>
          </p:nvPr>
        </p:nvSpPr>
        <p:spPr/>
        <p:txBody>
          <a:bodyPr/>
          <a:lstStyle/>
          <a:p>
            <a:r>
              <a:rPr lang="sr-Latn-RS" dirty="0" smtClean="0"/>
              <a:t>Since 2008, there was a general increase of interest in the journal</a:t>
            </a:r>
          </a:p>
          <a:p>
            <a:r>
              <a:rPr lang="sr-Latn-RS" dirty="0" smtClean="0"/>
              <a:t>Regular submissions</a:t>
            </a:r>
          </a:p>
          <a:p>
            <a:r>
              <a:rPr lang="sr-Latn-RS" dirty="0" smtClean="0"/>
              <a:t>Proposals of third parties to publish special issues </a:t>
            </a:r>
          </a:p>
          <a:p>
            <a:r>
              <a:rPr lang="sr-Latn-RS" dirty="0" smtClean="0"/>
              <a:t>Increase in the number of published articles starting from 2010</a:t>
            </a:r>
          </a:p>
          <a:p>
            <a:endParaRPr lang="en-US" dirty="0"/>
          </a:p>
        </p:txBody>
      </p:sp>
      <p:sp>
        <p:nvSpPr>
          <p:cNvPr id="4" name="Date Placeholder 3"/>
          <p:cNvSpPr>
            <a:spLocks noGrp="1"/>
          </p:cNvSpPr>
          <p:nvPr>
            <p:ph type="dt" sz="half" idx="10"/>
          </p:nvPr>
        </p:nvSpPr>
        <p:spPr/>
        <p:txBody>
          <a:bodyPr/>
          <a:lstStyle/>
          <a:p>
            <a:pPr>
              <a:defRPr/>
            </a:pPr>
            <a:r>
              <a:rPr lang="en-US" smtClean="0"/>
              <a:t>28.09.2011.</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ComSIS - sastanak redakcije</a:t>
            </a:r>
            <a:endParaRPr lang="en-US" altLang="en-US"/>
          </a:p>
        </p:txBody>
      </p:sp>
      <p:sp>
        <p:nvSpPr>
          <p:cNvPr id="6" name="Slide Number Placeholder 5"/>
          <p:cNvSpPr>
            <a:spLocks noGrp="1"/>
          </p:cNvSpPr>
          <p:nvPr>
            <p:ph type="sldNum" sz="quarter" idx="12"/>
          </p:nvPr>
        </p:nvSpPr>
        <p:spPr/>
        <p:txBody>
          <a:bodyPr/>
          <a:lstStyle/>
          <a:p>
            <a:pPr>
              <a:defRPr/>
            </a:pPr>
            <a:fld id="{D2A655D8-9FF2-47A5-B157-3E91DCB417B2}" type="slidenum">
              <a:rPr lang="en-US" altLang="en-US" smtClean="0"/>
              <a:pPr>
                <a:defRPr/>
              </a:pPr>
              <a:t>12</a:t>
            </a:fld>
            <a:r>
              <a:rPr lang="en-US" altLang="en-US" dirty="0" smtClean="0"/>
              <a:t> </a:t>
            </a:r>
            <a:r>
              <a:rPr lang="sr-Latn-RS" dirty="0" smtClean="0"/>
              <a:t>/23</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Submission of papers</a:t>
            </a:r>
            <a:endParaRPr lang="en-US" dirty="0"/>
          </a:p>
        </p:txBody>
      </p:sp>
      <p:sp>
        <p:nvSpPr>
          <p:cNvPr id="3" name="Content Placeholder 2"/>
          <p:cNvSpPr>
            <a:spLocks noGrp="1"/>
          </p:cNvSpPr>
          <p:nvPr>
            <p:ph idx="1"/>
          </p:nvPr>
        </p:nvSpPr>
        <p:spPr/>
        <p:txBody>
          <a:bodyPr>
            <a:normAutofit/>
          </a:bodyPr>
          <a:lstStyle/>
          <a:p>
            <a:r>
              <a:rPr lang="sr-Latn-RS" dirty="0" smtClean="0"/>
              <a:t>All papers pass a strict reviewing procedure before being accepted for publication</a:t>
            </a:r>
          </a:p>
          <a:p>
            <a:r>
              <a:rPr lang="sr-Latn-RS" dirty="0" smtClean="0"/>
              <a:t>One or more reviewing cycles</a:t>
            </a:r>
          </a:p>
          <a:p>
            <a:r>
              <a:rPr lang="sr-Latn-RS" dirty="0" smtClean="0"/>
              <a:t>Criteria for final decision:</a:t>
            </a:r>
          </a:p>
          <a:p>
            <a:pPr lvl="1"/>
            <a:r>
              <a:rPr lang="en-US" dirty="0" smtClean="0"/>
              <a:t>O</a:t>
            </a:r>
            <a:r>
              <a:rPr lang="sr-Latn-RS" dirty="0" smtClean="0"/>
              <a:t>riginality of the paper</a:t>
            </a:r>
          </a:p>
          <a:p>
            <a:pPr lvl="1"/>
            <a:r>
              <a:rPr lang="en-US" dirty="0" smtClean="0"/>
              <a:t>M</a:t>
            </a:r>
            <a:r>
              <a:rPr lang="sr-Latn-RS" dirty="0" smtClean="0"/>
              <a:t>atching the scope of the journal</a:t>
            </a:r>
          </a:p>
          <a:p>
            <a:pPr lvl="1"/>
            <a:r>
              <a:rPr lang="en-US" dirty="0" smtClean="0"/>
              <a:t>A</a:t>
            </a:r>
            <a:r>
              <a:rPr lang="sr-Latn-RS" dirty="0" smtClean="0"/>
              <a:t>cademic merit</a:t>
            </a:r>
          </a:p>
          <a:p>
            <a:pPr lvl="1"/>
            <a:r>
              <a:rPr lang="en-US" dirty="0" smtClean="0"/>
              <a:t>Q</a:t>
            </a:r>
            <a:r>
              <a:rPr lang="sr-Latn-RS" dirty="0" smtClean="0"/>
              <a:t>uality of presentation</a:t>
            </a:r>
          </a:p>
          <a:p>
            <a:pPr lvl="1"/>
            <a:r>
              <a:rPr lang="en-US" dirty="0" smtClean="0"/>
              <a:t>T</a:t>
            </a:r>
            <a:r>
              <a:rPr lang="sr-Latn-RS" dirty="0" smtClean="0"/>
              <a:t>echnical correctness, etc.</a:t>
            </a:r>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13</a:t>
            </a:fld>
            <a:r>
              <a:rPr lang="sr-Latn-RS" dirty="0" smtClean="0"/>
              <a:t> /23</a:t>
            </a:r>
            <a:endParaRPr lang="en-US" dirty="0"/>
          </a:p>
        </p:txBody>
      </p:sp>
    </p:spTree>
  </p:cSld>
  <p:clrMapOvr>
    <a:masterClrMapping/>
  </p:clrMapOvr>
  <p:transition advTm="3665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Submission of papers</a:t>
            </a:r>
            <a:endParaRPr lang="en-US" dirty="0"/>
          </a:p>
        </p:txBody>
      </p:sp>
      <p:sp>
        <p:nvSpPr>
          <p:cNvPr id="3" name="Content Placeholder 2"/>
          <p:cNvSpPr>
            <a:spLocks noGrp="1"/>
          </p:cNvSpPr>
          <p:nvPr>
            <p:ph idx="1"/>
          </p:nvPr>
        </p:nvSpPr>
        <p:spPr/>
        <p:txBody>
          <a:bodyPr/>
          <a:lstStyle/>
          <a:p>
            <a:r>
              <a:rPr lang="sr-Latn-RS" dirty="0" smtClean="0"/>
              <a:t>Initial examination of the submitted article</a:t>
            </a:r>
          </a:p>
          <a:p>
            <a:r>
              <a:rPr lang="sr-Latn-RS" dirty="0" smtClean="0"/>
              <a:t>Immediately rejection by Editor-In-Chief and three members of Editorial Board:</a:t>
            </a:r>
          </a:p>
          <a:p>
            <a:pPr lvl="1"/>
            <a:r>
              <a:rPr lang="en-US" dirty="0" smtClean="0"/>
              <a:t>O</a:t>
            </a:r>
            <a:r>
              <a:rPr lang="sr-Latn-RS" dirty="0" smtClean="0"/>
              <a:t>ut of scope</a:t>
            </a:r>
          </a:p>
          <a:p>
            <a:pPr lvl="1"/>
            <a:r>
              <a:rPr lang="en-US" dirty="0" smtClean="0"/>
              <a:t>D</a:t>
            </a:r>
            <a:r>
              <a:rPr lang="sr-Latn-RS" dirty="0" smtClean="0"/>
              <a:t>oes not meet the basic criteria for a journal article</a:t>
            </a:r>
          </a:p>
          <a:p>
            <a:pPr lvl="1"/>
            <a:r>
              <a:rPr lang="sr-Latn-RS" dirty="0" smtClean="0"/>
              <a:t>Very often since the impact factor has been announced</a:t>
            </a:r>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14</a:t>
            </a:fld>
            <a:r>
              <a:rPr lang="sr-Latn-RS" dirty="0" smtClean="0"/>
              <a:t> /23</a:t>
            </a:r>
            <a:endParaRPr lang="en-US" dirty="0"/>
          </a:p>
        </p:txBody>
      </p:sp>
    </p:spTree>
  </p:cSld>
  <p:clrMapOvr>
    <a:masterClrMapping/>
  </p:clrMapOvr>
  <p:transition advTm="37625"/>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Statistics</a:t>
            </a:r>
            <a:endParaRPr lang="en-US" dirty="0"/>
          </a:p>
        </p:txBody>
      </p:sp>
      <p:sp>
        <p:nvSpPr>
          <p:cNvPr id="3" name="Content Placeholder 2"/>
          <p:cNvSpPr>
            <a:spLocks noGrp="1"/>
          </p:cNvSpPr>
          <p:nvPr>
            <p:ph idx="1"/>
          </p:nvPr>
        </p:nvSpPr>
        <p:spPr>
          <a:xfrm>
            <a:off x="838200" y="1295400"/>
            <a:ext cx="8305800" cy="4953000"/>
          </a:xfrm>
        </p:spPr>
        <p:txBody>
          <a:bodyPr/>
          <a:lstStyle/>
          <a:p>
            <a:r>
              <a:rPr lang="sr-Latn-RS" dirty="0" smtClean="0"/>
              <a:t>Since the IF has been announced the number of submited papers has increased</a:t>
            </a:r>
            <a:endParaRPr lang="en-US" dirty="0"/>
          </a:p>
        </p:txBody>
      </p:sp>
      <p:graphicFrame>
        <p:nvGraphicFramePr>
          <p:cNvPr id="6" name="Chart 5"/>
          <p:cNvGraphicFramePr>
            <a:graphicFrameLocks/>
          </p:cNvGraphicFramePr>
          <p:nvPr/>
        </p:nvGraphicFramePr>
        <p:xfrm>
          <a:off x="323528" y="2362200"/>
          <a:ext cx="8820472" cy="3956298"/>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6"/>
          <p:cNvSpPr>
            <a:spLocks noGrp="1"/>
          </p:cNvSpPr>
          <p:nvPr>
            <p:ph type="ftr" sz="quarter" idx="11"/>
          </p:nvPr>
        </p:nvSpPr>
        <p:spPr/>
        <p:txBody>
          <a:bodyPr/>
          <a:lstStyle/>
          <a:p>
            <a:r>
              <a:rPr lang="en-US" smtClean="0"/>
              <a:t>DAAD 2012, Opatija</a:t>
            </a:r>
            <a:endParaRPr lang="en-US"/>
          </a:p>
        </p:txBody>
      </p:sp>
      <p:sp>
        <p:nvSpPr>
          <p:cNvPr id="8" name="Slide Number Placeholder 7"/>
          <p:cNvSpPr>
            <a:spLocks noGrp="1"/>
          </p:cNvSpPr>
          <p:nvPr>
            <p:ph type="sldNum" sz="quarter" idx="12"/>
          </p:nvPr>
        </p:nvSpPr>
        <p:spPr/>
        <p:txBody>
          <a:bodyPr/>
          <a:lstStyle/>
          <a:p>
            <a:fld id="{1F2A60E3-9678-4C37-A248-7BDEF9F57A10}" type="slidenum">
              <a:rPr lang="en-US" smtClean="0"/>
              <a:pPr/>
              <a:t>15</a:t>
            </a:fld>
            <a:r>
              <a:rPr lang="sr-Latn-RS" dirty="0" smtClean="0"/>
              <a:t> /23</a:t>
            </a:r>
            <a:endParaRPr lang="en-US" dirty="0"/>
          </a:p>
        </p:txBody>
      </p:sp>
    </p:spTree>
  </p:cSld>
  <p:clrMapOvr>
    <a:masterClrMapping/>
  </p:clrMapOvr>
  <p:transition advTm="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382000" cy="685800"/>
          </a:xfrm>
        </p:spPr>
        <p:txBody>
          <a:bodyPr>
            <a:normAutofit fontScale="90000"/>
          </a:bodyPr>
          <a:lstStyle/>
          <a:p>
            <a:r>
              <a:rPr lang="sr-Latn-RS" dirty="0" smtClean="0"/>
              <a:t>Statistics – Reasons for preliminary rejection</a:t>
            </a:r>
            <a:endParaRPr lang="en-US" dirty="0"/>
          </a:p>
        </p:txBody>
      </p:sp>
      <p:pic>
        <p:nvPicPr>
          <p:cNvPr id="1026" name="Picture 2"/>
          <p:cNvPicPr>
            <a:picLocks noChangeAspect="1" noChangeArrowheads="1"/>
          </p:cNvPicPr>
          <p:nvPr/>
        </p:nvPicPr>
        <p:blipFill>
          <a:blip r:embed="rId2" cstate="print"/>
          <a:srcRect t="3568"/>
          <a:stretch>
            <a:fillRect/>
          </a:stretch>
        </p:blipFill>
        <p:spPr bwMode="auto">
          <a:xfrm>
            <a:off x="838200" y="1142999"/>
            <a:ext cx="7391400" cy="5545667"/>
          </a:xfrm>
          <a:prstGeom prst="rect">
            <a:avLst/>
          </a:prstGeom>
          <a:noFill/>
          <a:ln w="9525">
            <a:noFill/>
            <a:miter lim="800000"/>
            <a:headEnd/>
            <a:tailEnd/>
          </a:ln>
        </p:spPr>
      </p:pic>
      <p:sp>
        <p:nvSpPr>
          <p:cNvPr id="1027" name="Rectangle 3"/>
          <p:cNvSpPr>
            <a:spLocks noChangeArrowheads="1"/>
          </p:cNvSpPr>
          <p:nvPr/>
        </p:nvSpPr>
        <p:spPr bwMode="auto">
          <a:xfrm>
            <a:off x="1452907" y="5607913"/>
            <a:ext cx="6238182"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Distribution of preliminarily rejected papers by reason </a:t>
            </a:r>
            <a:endParaRPr kumimoji="0" lang="sr-Latn-R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January 2010 to </a:t>
            </a:r>
            <a:r>
              <a:rPr lang="sr-Latn-RS" sz="2000" b="1" dirty="0" smtClean="0">
                <a:latin typeface="Times New Roman" pitchFamily="18" charset="0"/>
                <a:ea typeface="Calibri" pitchFamily="34" charset="0"/>
                <a:cs typeface="Times New Roman" pitchFamily="18" charset="0"/>
              </a:rPr>
              <a:t>A</a:t>
            </a:r>
            <a:r>
              <a:rPr kumimoji="0" lang="sr-Latn-R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ugust</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DAAD 2012, Opatija</a:t>
            </a:r>
            <a:endParaRPr lang="en-US"/>
          </a:p>
        </p:txBody>
      </p:sp>
      <p:sp>
        <p:nvSpPr>
          <p:cNvPr id="7" name="Slide Number Placeholder 6"/>
          <p:cNvSpPr>
            <a:spLocks noGrp="1"/>
          </p:cNvSpPr>
          <p:nvPr>
            <p:ph type="sldNum" sz="quarter" idx="12"/>
          </p:nvPr>
        </p:nvSpPr>
        <p:spPr/>
        <p:txBody>
          <a:bodyPr/>
          <a:lstStyle/>
          <a:p>
            <a:fld id="{1F2A60E3-9678-4C37-A248-7BDEF9F57A10}" type="slidenum">
              <a:rPr lang="en-US" smtClean="0"/>
              <a:pPr/>
              <a:t>16</a:t>
            </a:fld>
            <a:r>
              <a:rPr lang="sr-Latn-RS" dirty="0" smtClean="0"/>
              <a:t> /23</a:t>
            </a:r>
            <a:endParaRPr lang="en-US" dirty="0"/>
          </a:p>
        </p:txBody>
      </p:sp>
    </p:spTree>
  </p:cSld>
  <p:clrMapOvr>
    <a:masterClrMapping/>
  </p:clrMapOvr>
  <p:transition advTm="6356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8229600" cy="685800"/>
          </a:xfrm>
        </p:spPr>
        <p:txBody>
          <a:bodyPr>
            <a:normAutofit fontScale="90000"/>
          </a:bodyPr>
          <a:lstStyle/>
          <a:p>
            <a:r>
              <a:rPr lang="sr-Latn-RS" dirty="0" smtClean="0"/>
              <a:t>Statistics – Preliminary rejection by country</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66800" y="1219200"/>
            <a:ext cx="7330439" cy="5638800"/>
          </a:xfrm>
          <a:prstGeom prst="rect">
            <a:avLst/>
          </a:prstGeom>
          <a:noFill/>
          <a:ln w="9525">
            <a:noFill/>
            <a:miter lim="800000"/>
            <a:headEnd/>
            <a:tailEnd/>
          </a:ln>
        </p:spPr>
      </p:pic>
      <p:sp>
        <p:nvSpPr>
          <p:cNvPr id="4" name="Rectangle 3"/>
          <p:cNvSpPr>
            <a:spLocks noChangeArrowheads="1"/>
          </p:cNvSpPr>
          <p:nvPr/>
        </p:nvSpPr>
        <p:spPr bwMode="auto">
          <a:xfrm>
            <a:off x="1187624" y="6150114"/>
            <a:ext cx="630691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Distribution of preliminarily rejected papers by country</a:t>
            </a:r>
            <a:endParaRPr kumimoji="0" lang="sr-Latn-R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from January 2010 to </a:t>
            </a:r>
            <a:r>
              <a:rPr kumimoji="0" lang="sr-Latn-R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August</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DAAD 2012, Opatija</a:t>
            </a:r>
            <a:endParaRPr lang="en-US"/>
          </a:p>
        </p:txBody>
      </p:sp>
      <p:sp>
        <p:nvSpPr>
          <p:cNvPr id="7" name="Slide Number Placeholder 6"/>
          <p:cNvSpPr>
            <a:spLocks noGrp="1"/>
          </p:cNvSpPr>
          <p:nvPr>
            <p:ph type="sldNum" sz="quarter" idx="12"/>
          </p:nvPr>
        </p:nvSpPr>
        <p:spPr/>
        <p:txBody>
          <a:bodyPr/>
          <a:lstStyle/>
          <a:p>
            <a:fld id="{1F2A60E3-9678-4C37-A248-7BDEF9F57A10}" type="slidenum">
              <a:rPr lang="en-US" smtClean="0"/>
              <a:pPr/>
              <a:t>17</a:t>
            </a:fld>
            <a:r>
              <a:rPr lang="sr-Latn-RS" dirty="0" smtClean="0"/>
              <a:t> /23</a:t>
            </a:r>
            <a:endParaRPr lang="en-US" dirty="0"/>
          </a:p>
        </p:txBody>
      </p:sp>
    </p:spTree>
  </p:cSld>
  <p:clrMapOvr>
    <a:masterClrMapping/>
  </p:clrMapOvr>
  <p:transition advTm="5240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Latn-RS" dirty="0" smtClean="0"/>
              <a:t>Plagiarism</a:t>
            </a:r>
            <a:endParaRPr lang="en-US" dirty="0"/>
          </a:p>
        </p:txBody>
      </p:sp>
      <p:sp>
        <p:nvSpPr>
          <p:cNvPr id="4" name="Content Placeholder 3"/>
          <p:cNvSpPr>
            <a:spLocks noGrp="1"/>
          </p:cNvSpPr>
          <p:nvPr>
            <p:ph idx="1"/>
          </p:nvPr>
        </p:nvSpPr>
        <p:spPr/>
        <p:txBody>
          <a:bodyPr/>
          <a:lstStyle/>
          <a:p>
            <a:r>
              <a:rPr lang="sr-Latn-RS" dirty="0" smtClean="0"/>
              <a:t>A significant number of plagiarised and self-plagiarized submissions</a:t>
            </a:r>
          </a:p>
          <a:p>
            <a:pPr lvl="1"/>
            <a:r>
              <a:rPr lang="en-US" dirty="0" smtClean="0"/>
              <a:t>M</a:t>
            </a:r>
            <a:r>
              <a:rPr lang="sr-Latn-RS" dirty="0" smtClean="0"/>
              <a:t>inimal changes done to already published paper</a:t>
            </a:r>
          </a:p>
          <a:p>
            <a:pPr lvl="1"/>
            <a:r>
              <a:rPr lang="sr-Latn-RS" dirty="0" smtClean="0"/>
              <a:t>Several submissions of the same paper to different journals</a:t>
            </a:r>
          </a:p>
          <a:p>
            <a:r>
              <a:rPr lang="sr-Latn-RS" dirty="0" smtClean="0"/>
              <a:t>Detection during the review stage</a:t>
            </a:r>
            <a:endParaRPr lang="en-US" dirty="0"/>
          </a:p>
        </p:txBody>
      </p:sp>
      <p:sp>
        <p:nvSpPr>
          <p:cNvPr id="6" name="Footer Placeholder 5"/>
          <p:cNvSpPr>
            <a:spLocks noGrp="1"/>
          </p:cNvSpPr>
          <p:nvPr>
            <p:ph type="ftr" sz="quarter" idx="11"/>
          </p:nvPr>
        </p:nvSpPr>
        <p:spPr/>
        <p:txBody>
          <a:bodyPr/>
          <a:lstStyle/>
          <a:p>
            <a:r>
              <a:rPr lang="en-US" smtClean="0"/>
              <a:t>DAAD 2012, Opatija</a:t>
            </a:r>
            <a:endParaRPr lang="en-US"/>
          </a:p>
        </p:txBody>
      </p:sp>
      <p:sp>
        <p:nvSpPr>
          <p:cNvPr id="7" name="Slide Number Placeholder 6"/>
          <p:cNvSpPr>
            <a:spLocks noGrp="1"/>
          </p:cNvSpPr>
          <p:nvPr>
            <p:ph type="sldNum" sz="quarter" idx="12"/>
          </p:nvPr>
        </p:nvSpPr>
        <p:spPr/>
        <p:txBody>
          <a:bodyPr/>
          <a:lstStyle/>
          <a:p>
            <a:fld id="{1F2A60E3-9678-4C37-A248-7BDEF9F57A10}" type="slidenum">
              <a:rPr lang="en-US" smtClean="0"/>
              <a:pPr/>
              <a:t>18</a:t>
            </a:fld>
            <a:r>
              <a:rPr lang="sr-Latn-RS" dirty="0" smtClean="0"/>
              <a:t> /23</a:t>
            </a:r>
            <a:endParaRPr lang="en-US" dirty="0"/>
          </a:p>
        </p:txBody>
      </p:sp>
    </p:spTree>
  </p:cSld>
  <p:clrMapOvr>
    <a:masterClrMapping/>
  </p:clrMapOvr>
  <p:transition advTm="66344"/>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Article citation</a:t>
            </a:r>
            <a:endParaRPr lang="en-US" dirty="0"/>
          </a:p>
        </p:txBody>
      </p:sp>
      <p:sp>
        <p:nvSpPr>
          <p:cNvPr id="3" name="Content Placeholder 2"/>
          <p:cNvSpPr>
            <a:spLocks noGrp="1"/>
          </p:cNvSpPr>
          <p:nvPr>
            <p:ph idx="1"/>
          </p:nvPr>
        </p:nvSpPr>
        <p:spPr/>
        <p:txBody>
          <a:bodyPr>
            <a:normAutofit/>
          </a:bodyPr>
          <a:lstStyle/>
          <a:p>
            <a:r>
              <a:rPr lang="sr-Latn-RS" dirty="0" smtClean="0"/>
              <a:t>Number of citation rises from 2009 when ComSIS was included in the SCI-Expanded journal list by Thomson Reuters</a:t>
            </a:r>
          </a:p>
          <a:p>
            <a:r>
              <a:rPr lang="sr-Latn-RS" dirty="0" smtClean="0"/>
              <a:t>A large increase in the number of citations to ComSIS articles in 2011</a:t>
            </a:r>
          </a:p>
          <a:p>
            <a:endParaRPr lang="sr-Latn-RS" dirty="0" smtClean="0"/>
          </a:p>
          <a:p>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19</a:t>
            </a:fld>
            <a:r>
              <a:rPr lang="sr-Latn-RS" dirty="0" smtClean="0"/>
              <a:t> /23</a:t>
            </a:r>
            <a:endParaRPr lang="en-US" dirty="0"/>
          </a:p>
        </p:txBody>
      </p:sp>
    </p:spTree>
  </p:cSld>
  <p:clrMapOvr>
    <a:masterClrMapping/>
  </p:clrMapOvr>
  <p:transition advTm="5240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620000" cy="685800"/>
          </a:xfrm>
        </p:spPr>
        <p:txBody>
          <a:bodyPr/>
          <a:lstStyle/>
          <a:p>
            <a:r>
              <a:rPr lang="sr-Latn-RS" dirty="0" smtClean="0"/>
              <a:t>The ComSIS Journal - introduction</a:t>
            </a:r>
            <a:endParaRPr lang="en-US" dirty="0"/>
          </a:p>
        </p:txBody>
      </p:sp>
      <p:sp>
        <p:nvSpPr>
          <p:cNvPr id="3" name="Content Placeholder 2"/>
          <p:cNvSpPr>
            <a:spLocks noGrp="1"/>
          </p:cNvSpPr>
          <p:nvPr>
            <p:ph idx="1"/>
          </p:nvPr>
        </p:nvSpPr>
        <p:spPr>
          <a:xfrm>
            <a:off x="914400" y="1447800"/>
            <a:ext cx="8229600" cy="4925144"/>
          </a:xfrm>
        </p:spPr>
        <p:txBody>
          <a:bodyPr>
            <a:normAutofit fontScale="77500" lnSpcReduction="20000"/>
          </a:bodyPr>
          <a:lstStyle/>
          <a:p>
            <a:r>
              <a:rPr lang="en-US" dirty="0"/>
              <a:t>The </a:t>
            </a:r>
            <a:r>
              <a:rPr lang="en-US" dirty="0" err="1"/>
              <a:t>ComSIS</a:t>
            </a:r>
            <a:r>
              <a:rPr lang="en-US" dirty="0"/>
              <a:t> Journal is an international open </a:t>
            </a:r>
            <a:r>
              <a:rPr lang="en-US" dirty="0" smtClean="0"/>
              <a:t>access</a:t>
            </a:r>
            <a:r>
              <a:rPr lang="sr-Latn-RS" dirty="0" smtClean="0"/>
              <a:t>, peer reviewed</a:t>
            </a:r>
            <a:r>
              <a:rPr lang="en-US" dirty="0" smtClean="0"/>
              <a:t> journal </a:t>
            </a:r>
            <a:r>
              <a:rPr lang="en-US" dirty="0"/>
              <a:t>published in Serbia from </a:t>
            </a:r>
            <a:r>
              <a:rPr lang="en-US" dirty="0" smtClean="0"/>
              <a:t>2004</a:t>
            </a:r>
            <a:endParaRPr lang="sr-Latn-RS" dirty="0" smtClean="0"/>
          </a:p>
          <a:p>
            <a:r>
              <a:rPr lang="en-US" dirty="0" smtClean="0"/>
              <a:t>The Journal is published by the </a:t>
            </a:r>
            <a:r>
              <a:rPr lang="en-US" dirty="0" err="1" smtClean="0"/>
              <a:t>ComSIS</a:t>
            </a:r>
            <a:r>
              <a:rPr lang="en-US" dirty="0" smtClean="0"/>
              <a:t> Consortium which consists of several academic institutions from Universities from Serbia and Montenegro:</a:t>
            </a:r>
            <a:endParaRPr lang="sr-Latn-RS" dirty="0" smtClean="0"/>
          </a:p>
          <a:p>
            <a:pPr lvl="1"/>
            <a:r>
              <a:rPr lang="sr-Latn-RS" dirty="0" smtClean="0"/>
              <a:t>University of Belgrade:</a:t>
            </a:r>
            <a:endParaRPr lang="en-US" dirty="0" smtClean="0"/>
          </a:p>
          <a:p>
            <a:pPr lvl="2"/>
            <a:r>
              <a:rPr lang="en-US" dirty="0" smtClean="0"/>
              <a:t>Faculty of Organizational Science</a:t>
            </a:r>
          </a:p>
          <a:p>
            <a:pPr lvl="2"/>
            <a:r>
              <a:rPr lang="en-US" dirty="0" smtClean="0"/>
              <a:t>Faculty of Mathematics</a:t>
            </a:r>
          </a:p>
          <a:p>
            <a:pPr lvl="2"/>
            <a:r>
              <a:rPr lang="en-US" dirty="0" smtClean="0"/>
              <a:t>School of Electrical Engineering</a:t>
            </a:r>
            <a:endParaRPr lang="sr-Latn-RS" dirty="0" smtClean="0"/>
          </a:p>
          <a:p>
            <a:pPr lvl="1"/>
            <a:r>
              <a:rPr lang="sr-Latn-RS" dirty="0" smtClean="0"/>
              <a:t>University of Novi Sad</a:t>
            </a:r>
            <a:endParaRPr lang="en-US" dirty="0" smtClean="0"/>
          </a:p>
          <a:p>
            <a:pPr lvl="2"/>
            <a:r>
              <a:rPr lang="en-US" dirty="0" smtClean="0"/>
              <a:t>Faculty of Science</a:t>
            </a:r>
          </a:p>
          <a:p>
            <a:pPr lvl="2"/>
            <a:r>
              <a:rPr lang="en-US" dirty="0" smtClean="0"/>
              <a:t>Faculty of Technical Sciences</a:t>
            </a:r>
          </a:p>
          <a:p>
            <a:pPr lvl="2"/>
            <a:r>
              <a:rPr lang="en-US" dirty="0" smtClean="0"/>
              <a:t>Faculty of Economics</a:t>
            </a:r>
          </a:p>
          <a:p>
            <a:pPr lvl="2"/>
            <a:r>
              <a:rPr lang="en-US" dirty="0" smtClean="0"/>
              <a:t>Technical Faculty</a:t>
            </a:r>
            <a:endParaRPr lang="sr-Latn-RS" dirty="0" smtClean="0"/>
          </a:p>
          <a:p>
            <a:pPr lvl="1"/>
            <a:r>
              <a:rPr lang="sr-Latn-RS" dirty="0" smtClean="0"/>
              <a:t>University of Podgorica</a:t>
            </a:r>
            <a:endParaRPr lang="en-US" dirty="0" smtClean="0"/>
          </a:p>
          <a:p>
            <a:pPr lvl="2"/>
            <a:r>
              <a:rPr lang="en-US" dirty="0" smtClean="0"/>
              <a:t>Faculty of Economics</a:t>
            </a:r>
          </a:p>
          <a:p>
            <a:endParaRPr lang="en-US" dirty="0" smtClean="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2</a:t>
            </a:fld>
            <a:r>
              <a:rPr lang="sr-Latn-RS" dirty="0" smtClean="0"/>
              <a:t>/23</a:t>
            </a:r>
            <a:endParaRPr lang="en-US" dirty="0"/>
          </a:p>
        </p:txBody>
      </p:sp>
    </p:spTree>
  </p:cSld>
  <p:clrMapOvr>
    <a:masterClrMapping/>
  </p:clrMapOvr>
  <p:transition advTm="3021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Article citation</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0" y="1752600"/>
            <a:ext cx="4860032" cy="4043096"/>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495800" y="1752600"/>
            <a:ext cx="4934999" cy="4105461"/>
          </a:xfrm>
          <a:prstGeom prst="rect">
            <a:avLst/>
          </a:prstGeom>
          <a:noFill/>
          <a:ln w="9525">
            <a:noFill/>
            <a:miter lim="800000"/>
            <a:headEnd/>
            <a:tailEnd/>
          </a:ln>
        </p:spPr>
      </p:pic>
      <p:graphicFrame>
        <p:nvGraphicFramePr>
          <p:cNvPr id="5" name="Table 4"/>
          <p:cNvGraphicFramePr>
            <a:graphicFrameLocks noGrp="1"/>
          </p:cNvGraphicFramePr>
          <p:nvPr/>
        </p:nvGraphicFramePr>
        <p:xfrm>
          <a:off x="395536" y="1196752"/>
          <a:ext cx="8136904" cy="1008112"/>
        </p:xfrm>
        <a:graphic>
          <a:graphicData uri="http://schemas.openxmlformats.org/drawingml/2006/table">
            <a:tbl>
              <a:tblPr/>
              <a:tblGrid>
                <a:gridCol w="4195057"/>
                <a:gridCol w="3941847"/>
              </a:tblGrid>
              <a:tr h="1008112">
                <a:tc>
                  <a:txBody>
                    <a:bodyPr/>
                    <a:lstStyle/>
                    <a:p>
                      <a:pPr marL="0" marR="0" algn="ctr">
                        <a:spcBef>
                          <a:spcPts val="0"/>
                        </a:spcBef>
                        <a:spcAft>
                          <a:spcPts val="0"/>
                        </a:spcAft>
                      </a:pPr>
                      <a:r>
                        <a:rPr lang="sr-Latn-RS" sz="1800" b="1" dirty="0" smtClean="0">
                          <a:latin typeface="Arial"/>
                          <a:ea typeface="Calibri"/>
                          <a:cs typeface="Times New Roman"/>
                        </a:rPr>
                        <a:t>a) </a:t>
                      </a:r>
                      <a:r>
                        <a:rPr lang="en-US" sz="1800" b="1" dirty="0" smtClean="0">
                          <a:latin typeface="Arial"/>
                          <a:ea typeface="Calibri"/>
                          <a:cs typeface="Times New Roman"/>
                        </a:rPr>
                        <a:t>Published </a:t>
                      </a:r>
                      <a:r>
                        <a:rPr lang="en-US" sz="1800" b="1" dirty="0">
                          <a:latin typeface="Arial"/>
                          <a:ea typeface="Calibri"/>
                          <a:cs typeface="Times New Roman"/>
                        </a:rPr>
                        <a:t>Items in Each Year</a:t>
                      </a:r>
                      <a:endParaRPr lang="en-US" sz="1800" dirty="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sr-Latn-RS" sz="1800" b="1" dirty="0" smtClean="0">
                          <a:latin typeface="Arial"/>
                          <a:ea typeface="Calibri"/>
                          <a:cs typeface="Times New Roman"/>
                        </a:rPr>
                        <a:t>b) </a:t>
                      </a:r>
                      <a:r>
                        <a:rPr lang="en-US" sz="1800" b="1" dirty="0" smtClean="0">
                          <a:latin typeface="Arial"/>
                          <a:ea typeface="Calibri"/>
                          <a:cs typeface="Times New Roman"/>
                        </a:rPr>
                        <a:t>Citations </a:t>
                      </a:r>
                      <a:r>
                        <a:rPr lang="en-US" sz="1800" b="1" dirty="0">
                          <a:latin typeface="Arial"/>
                          <a:ea typeface="Calibri"/>
                          <a:cs typeface="Times New Roman"/>
                        </a:rPr>
                        <a:t>in Each Year</a:t>
                      </a:r>
                      <a:endParaRPr lang="en-US" sz="1800" dirty="0">
                        <a:latin typeface="Times New Roman"/>
                        <a:ea typeface="Calibri"/>
                        <a:cs typeface="Times New Roman"/>
                      </a:endParaRPr>
                    </a:p>
                  </a:txBody>
                  <a:tcPr marL="68580" marR="68580" marT="0" marB="0">
                    <a:lnL>
                      <a:noFill/>
                    </a:lnL>
                    <a:lnR>
                      <a:noFill/>
                    </a:lnR>
                    <a:lnT>
                      <a:noFill/>
                    </a:lnT>
                    <a:lnB>
                      <a:noFill/>
                    </a:lnB>
                  </a:tcPr>
                </a:tc>
              </a:tr>
            </a:tbl>
          </a:graphicData>
        </a:graphic>
      </p:graphicFrame>
      <p:sp>
        <p:nvSpPr>
          <p:cNvPr id="3076" name="Rectangle 4"/>
          <p:cNvSpPr>
            <a:spLocks noChangeArrowheads="1"/>
          </p:cNvSpPr>
          <p:nvPr/>
        </p:nvSpPr>
        <p:spPr bwMode="auto">
          <a:xfrm>
            <a:off x="0" y="6201379"/>
            <a:ext cx="876321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a:t>
            </a:r>
            <a:r>
              <a:rPr kumimoji="0" lang="en-US"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ComSIS</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articles published each year (a) and number of citations in each year (b), according to Web of Science (May 8, 2012).</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ooter Placeholder 7"/>
          <p:cNvSpPr>
            <a:spLocks noGrp="1"/>
          </p:cNvSpPr>
          <p:nvPr>
            <p:ph type="ftr" sz="quarter" idx="11"/>
          </p:nvPr>
        </p:nvSpPr>
        <p:spPr/>
        <p:txBody>
          <a:bodyPr/>
          <a:lstStyle/>
          <a:p>
            <a:r>
              <a:rPr lang="en-US" smtClean="0"/>
              <a:t>DAAD 2012, Opatija</a:t>
            </a:r>
            <a:endParaRPr lang="en-US"/>
          </a:p>
        </p:txBody>
      </p:sp>
      <p:sp>
        <p:nvSpPr>
          <p:cNvPr id="9" name="Slide Number Placeholder 8"/>
          <p:cNvSpPr>
            <a:spLocks noGrp="1"/>
          </p:cNvSpPr>
          <p:nvPr>
            <p:ph type="sldNum" sz="quarter" idx="12"/>
          </p:nvPr>
        </p:nvSpPr>
        <p:spPr/>
        <p:txBody>
          <a:bodyPr/>
          <a:lstStyle/>
          <a:p>
            <a:fld id="{1F2A60E3-9678-4C37-A248-7BDEF9F57A10}" type="slidenum">
              <a:rPr lang="en-US" smtClean="0"/>
              <a:pPr/>
              <a:t>20</a:t>
            </a:fld>
            <a:r>
              <a:rPr lang="sr-Latn-RS" dirty="0" smtClean="0"/>
              <a:t> /23</a:t>
            </a:r>
            <a:endParaRPr lang="en-US" dirty="0"/>
          </a:p>
        </p:txBody>
      </p:sp>
    </p:spTree>
  </p:cSld>
  <p:clrMapOvr>
    <a:masterClrMapping/>
  </p:clrMapOvr>
  <p:transition advTm="47406"/>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Article citation</a:t>
            </a:r>
            <a:endParaRPr lang="en-US" dirty="0"/>
          </a:p>
        </p:txBody>
      </p:sp>
      <p:sp>
        <p:nvSpPr>
          <p:cNvPr id="3" name="Content Placeholder 2"/>
          <p:cNvSpPr>
            <a:spLocks noGrp="1"/>
          </p:cNvSpPr>
          <p:nvPr>
            <p:ph idx="1"/>
          </p:nvPr>
        </p:nvSpPr>
        <p:spPr/>
        <p:txBody>
          <a:bodyPr>
            <a:normAutofit/>
          </a:bodyPr>
          <a:lstStyle/>
          <a:p>
            <a:r>
              <a:rPr lang="sr-Latn-RS" dirty="0" smtClean="0"/>
              <a:t>The increase of the number of citations in 2011 can be explained partly by the increased volume of published articles</a:t>
            </a:r>
          </a:p>
          <a:p>
            <a:r>
              <a:rPr lang="sr-Latn-RS" dirty="0" smtClean="0"/>
              <a:t>Efforts of the editorial staff to make the journal more visible (covered in more indexing databases) – started in 2009</a:t>
            </a:r>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21</a:t>
            </a:fld>
            <a:r>
              <a:rPr lang="sr-Latn-RS" dirty="0" smtClean="0"/>
              <a:t> /23</a:t>
            </a:r>
            <a:endParaRPr lang="en-US" dirty="0"/>
          </a:p>
        </p:txBody>
      </p:sp>
    </p:spTree>
  </p:cSld>
  <p:clrMapOvr>
    <a:masterClrMapping/>
  </p:clrMapOvr>
  <p:transition advTm="52704"/>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Discussion</a:t>
            </a:r>
            <a:endParaRPr lang="en-US" dirty="0"/>
          </a:p>
        </p:txBody>
      </p:sp>
      <p:sp>
        <p:nvSpPr>
          <p:cNvPr id="3" name="Content Placeholder 2"/>
          <p:cNvSpPr>
            <a:spLocks noGrp="1"/>
          </p:cNvSpPr>
          <p:nvPr>
            <p:ph idx="1"/>
          </p:nvPr>
        </p:nvSpPr>
        <p:spPr/>
        <p:txBody>
          <a:bodyPr/>
          <a:lstStyle/>
          <a:p>
            <a:r>
              <a:rPr lang="sr-Latn-RS" dirty="0" smtClean="0"/>
              <a:t>The number of papers is increasing, especially when the IF was announced</a:t>
            </a:r>
          </a:p>
          <a:p>
            <a:r>
              <a:rPr lang="sr-Latn-RS" dirty="0" smtClean="0"/>
              <a:t>The number of ‘good’ papers is constant</a:t>
            </a:r>
          </a:p>
          <a:p>
            <a:r>
              <a:rPr lang="en-US" dirty="0" smtClean="0"/>
              <a:t>T</a:t>
            </a:r>
            <a:r>
              <a:rPr lang="sr-Latn-RS" dirty="0" smtClean="0"/>
              <a:t>ry to keep  the quality of published papers constant</a:t>
            </a:r>
          </a:p>
          <a:p>
            <a:r>
              <a:rPr lang="sr-Latn-RS" dirty="0" smtClean="0"/>
              <a:t>The result is new and better IF – 0.625</a:t>
            </a:r>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22</a:t>
            </a:fld>
            <a:r>
              <a:rPr lang="sr-Latn-RS" dirty="0" smtClean="0"/>
              <a:t> /23</a:t>
            </a:r>
          </a:p>
        </p:txBody>
      </p:sp>
    </p:spTree>
  </p:cSld>
  <p:clrMapOvr>
    <a:masterClrMapping/>
  </p:clrMapOvr>
  <p:transition advTm="45375"/>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Thank you!</a:t>
            </a:r>
            <a:endParaRPr lang="en-US" dirty="0"/>
          </a:p>
        </p:txBody>
      </p:sp>
      <p:sp>
        <p:nvSpPr>
          <p:cNvPr id="3" name="Content Placeholder 2"/>
          <p:cNvSpPr>
            <a:spLocks noGrp="1"/>
          </p:cNvSpPr>
          <p:nvPr>
            <p:ph idx="1"/>
          </p:nvPr>
        </p:nvSpPr>
        <p:spPr/>
        <p:txBody>
          <a:bodyPr/>
          <a:lstStyle/>
          <a:p>
            <a:r>
              <a:rPr lang="sr-Latn-RS" dirty="0" smtClean="0"/>
              <a:t>Thank you for your attention!</a:t>
            </a:r>
          </a:p>
          <a:p>
            <a:r>
              <a:rPr lang="sr-Latn-RS" dirty="0" smtClean="0"/>
              <a:t>Visit The ComSIS Journal </a:t>
            </a:r>
          </a:p>
          <a:p>
            <a:pPr lvl="1" algn="ctr">
              <a:buNone/>
            </a:pPr>
            <a:r>
              <a:rPr lang="sr-Latn-RS" sz="7200" dirty="0" smtClean="0">
                <a:hlinkClick r:id="rId2"/>
              </a:rPr>
              <a:t>www.comsis.org</a:t>
            </a:r>
            <a:endParaRPr lang="sr-Latn-RS" sz="7200" dirty="0" smtClean="0"/>
          </a:p>
          <a:p>
            <a:pPr lvl="1"/>
            <a:endParaRPr lang="en-US" dirty="0"/>
          </a:p>
        </p:txBody>
      </p:sp>
      <p:sp>
        <p:nvSpPr>
          <p:cNvPr id="4" name="Footer Placeholder 3"/>
          <p:cNvSpPr>
            <a:spLocks noGrp="1"/>
          </p:cNvSpPr>
          <p:nvPr>
            <p:ph type="ftr" sz="quarter" idx="11"/>
          </p:nvPr>
        </p:nvSpPr>
        <p:spPr/>
        <p:txBody>
          <a:bodyPr/>
          <a:lstStyle/>
          <a:p>
            <a:r>
              <a:rPr lang="en-US" smtClean="0"/>
              <a:t>DAAD 2012, Opatija</a:t>
            </a:r>
            <a:endParaRPr lang="en-US"/>
          </a:p>
        </p:txBody>
      </p:sp>
      <p:sp>
        <p:nvSpPr>
          <p:cNvPr id="5" name="Slide Number Placeholder 4"/>
          <p:cNvSpPr>
            <a:spLocks noGrp="1"/>
          </p:cNvSpPr>
          <p:nvPr>
            <p:ph type="sldNum" sz="quarter" idx="12"/>
          </p:nvPr>
        </p:nvSpPr>
        <p:spPr/>
        <p:txBody>
          <a:bodyPr/>
          <a:lstStyle/>
          <a:p>
            <a:fld id="{1F2A60E3-9678-4C37-A248-7BDEF9F57A10}" type="slidenum">
              <a:rPr lang="en-US" smtClean="0"/>
              <a:pPr/>
              <a:t>23</a:t>
            </a:fld>
            <a:r>
              <a:rPr lang="sr-Latn-RS" dirty="0" smtClean="0"/>
              <a:t> /23</a:t>
            </a:r>
            <a:endParaRPr lang="en-US" dirty="0"/>
          </a:p>
        </p:txBody>
      </p:sp>
    </p:spTree>
  </p:cSld>
  <p:clrMapOvr>
    <a:masterClrMapping/>
  </p:clrMapOvr>
  <p:transition advTm="2787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620000" cy="685800"/>
          </a:xfrm>
        </p:spPr>
        <p:txBody>
          <a:bodyPr/>
          <a:lstStyle/>
          <a:p>
            <a:r>
              <a:rPr lang="sr-Latn-RS" dirty="0" smtClean="0"/>
              <a:t>The ComSIS Journal - introduction</a:t>
            </a:r>
            <a:endParaRPr lang="en-US" dirty="0"/>
          </a:p>
        </p:txBody>
      </p:sp>
      <p:sp>
        <p:nvSpPr>
          <p:cNvPr id="3" name="Content Placeholder 2"/>
          <p:cNvSpPr>
            <a:spLocks noGrp="1"/>
          </p:cNvSpPr>
          <p:nvPr>
            <p:ph idx="1"/>
          </p:nvPr>
        </p:nvSpPr>
        <p:spPr>
          <a:xfrm>
            <a:off x="914400" y="1447800"/>
            <a:ext cx="8229600" cy="4925144"/>
          </a:xfrm>
        </p:spPr>
        <p:txBody>
          <a:bodyPr>
            <a:normAutofit fontScale="77500" lnSpcReduction="20000"/>
          </a:bodyPr>
          <a:lstStyle/>
          <a:p>
            <a:r>
              <a:rPr lang="en-US" dirty="0"/>
              <a:t>The </a:t>
            </a:r>
            <a:r>
              <a:rPr lang="en-US" dirty="0" err="1"/>
              <a:t>ComSIS</a:t>
            </a:r>
            <a:r>
              <a:rPr lang="en-US" dirty="0"/>
              <a:t> Journal is an international open </a:t>
            </a:r>
            <a:r>
              <a:rPr lang="en-US" dirty="0" smtClean="0"/>
              <a:t>access</a:t>
            </a:r>
            <a:r>
              <a:rPr lang="sr-Latn-RS" dirty="0" smtClean="0"/>
              <a:t>, peer reviewed</a:t>
            </a:r>
            <a:r>
              <a:rPr lang="en-US" dirty="0" smtClean="0"/>
              <a:t> journal </a:t>
            </a:r>
            <a:r>
              <a:rPr lang="en-US" dirty="0"/>
              <a:t>published in Serbia from </a:t>
            </a:r>
            <a:r>
              <a:rPr lang="en-US" dirty="0" smtClean="0"/>
              <a:t>2004</a:t>
            </a:r>
            <a:endParaRPr lang="sr-Latn-RS" dirty="0" smtClean="0"/>
          </a:p>
          <a:p>
            <a:r>
              <a:rPr lang="en-US" dirty="0" smtClean="0"/>
              <a:t>The Journal is published by the </a:t>
            </a:r>
            <a:r>
              <a:rPr lang="en-US" dirty="0" err="1" smtClean="0"/>
              <a:t>ComSIS</a:t>
            </a:r>
            <a:r>
              <a:rPr lang="en-US" dirty="0" smtClean="0"/>
              <a:t> Consortium which consists of several academic institutions from Universities from Serbia and Montenegro:</a:t>
            </a:r>
            <a:endParaRPr lang="sr-Latn-RS" dirty="0" smtClean="0"/>
          </a:p>
          <a:p>
            <a:pPr lvl="1"/>
            <a:r>
              <a:rPr lang="sr-Latn-RS" dirty="0" smtClean="0"/>
              <a:t>University of Belgrade:</a:t>
            </a:r>
            <a:endParaRPr lang="en-US" dirty="0" smtClean="0"/>
          </a:p>
          <a:p>
            <a:pPr lvl="2"/>
            <a:r>
              <a:rPr lang="en-US" dirty="0" smtClean="0"/>
              <a:t>Faculty of Organizational Science</a:t>
            </a:r>
          </a:p>
          <a:p>
            <a:pPr lvl="2"/>
            <a:r>
              <a:rPr lang="en-US" dirty="0" smtClean="0"/>
              <a:t>Faculty of Mathematics</a:t>
            </a:r>
          </a:p>
          <a:p>
            <a:pPr lvl="2"/>
            <a:r>
              <a:rPr lang="en-US" dirty="0" smtClean="0"/>
              <a:t>School of Electrical Engineering</a:t>
            </a:r>
            <a:endParaRPr lang="sr-Latn-RS" dirty="0" smtClean="0"/>
          </a:p>
          <a:p>
            <a:pPr lvl="1"/>
            <a:r>
              <a:rPr lang="sr-Latn-RS" b="1" dirty="0" smtClean="0"/>
              <a:t>University of Novi Sad</a:t>
            </a:r>
            <a:endParaRPr lang="en-US" b="1" dirty="0" smtClean="0"/>
          </a:p>
          <a:p>
            <a:pPr lvl="2"/>
            <a:r>
              <a:rPr lang="en-US" b="1" dirty="0" smtClean="0"/>
              <a:t>Faculty of Science</a:t>
            </a:r>
          </a:p>
          <a:p>
            <a:pPr lvl="2"/>
            <a:r>
              <a:rPr lang="en-US" dirty="0" smtClean="0"/>
              <a:t>Faculty of Technical Sciences</a:t>
            </a:r>
          </a:p>
          <a:p>
            <a:pPr lvl="2"/>
            <a:r>
              <a:rPr lang="en-US" dirty="0" smtClean="0"/>
              <a:t>Faculty of Economics</a:t>
            </a:r>
          </a:p>
          <a:p>
            <a:pPr lvl="2"/>
            <a:r>
              <a:rPr lang="en-US" dirty="0" smtClean="0"/>
              <a:t>Technical Faculty</a:t>
            </a:r>
            <a:endParaRPr lang="sr-Latn-RS" dirty="0" smtClean="0"/>
          </a:p>
          <a:p>
            <a:pPr lvl="1"/>
            <a:r>
              <a:rPr lang="sr-Latn-RS" dirty="0" smtClean="0"/>
              <a:t>University of Podgorica</a:t>
            </a:r>
            <a:endParaRPr lang="en-US" dirty="0" smtClean="0"/>
          </a:p>
          <a:p>
            <a:pPr lvl="2"/>
            <a:r>
              <a:rPr lang="en-US" dirty="0" smtClean="0"/>
              <a:t>Faculty of Economics</a:t>
            </a:r>
          </a:p>
          <a:p>
            <a:endParaRPr lang="en-US" dirty="0" smtClean="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3</a:t>
            </a:fld>
            <a:r>
              <a:rPr lang="sr-Latn-RS" dirty="0" smtClean="0"/>
              <a:t>/23</a:t>
            </a:r>
            <a:endParaRPr lang="en-US" dirty="0"/>
          </a:p>
        </p:txBody>
      </p:sp>
    </p:spTree>
  </p:cSld>
  <p:clrMapOvr>
    <a:masterClrMapping/>
  </p:clrMapOvr>
  <p:transition advTm="3021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620000" cy="685800"/>
          </a:xfrm>
        </p:spPr>
        <p:txBody>
          <a:bodyPr/>
          <a:lstStyle/>
          <a:p>
            <a:r>
              <a:rPr lang="sr-Latn-RS" dirty="0" smtClean="0"/>
              <a:t>The ComSIS Journal - introduction</a:t>
            </a:r>
            <a:endParaRPr lang="en-US" dirty="0"/>
          </a:p>
        </p:txBody>
      </p:sp>
      <p:sp>
        <p:nvSpPr>
          <p:cNvPr id="3" name="Content Placeholder 2"/>
          <p:cNvSpPr>
            <a:spLocks noGrp="1"/>
          </p:cNvSpPr>
          <p:nvPr>
            <p:ph idx="1"/>
          </p:nvPr>
        </p:nvSpPr>
        <p:spPr>
          <a:xfrm>
            <a:off x="914400" y="1447800"/>
            <a:ext cx="8229600" cy="4925144"/>
          </a:xfrm>
        </p:spPr>
        <p:txBody>
          <a:bodyPr>
            <a:normAutofit fontScale="77500" lnSpcReduction="20000"/>
          </a:bodyPr>
          <a:lstStyle/>
          <a:p>
            <a:r>
              <a:rPr lang="en-US" dirty="0"/>
              <a:t>The </a:t>
            </a:r>
            <a:r>
              <a:rPr lang="en-US" dirty="0" err="1"/>
              <a:t>ComSIS</a:t>
            </a:r>
            <a:r>
              <a:rPr lang="en-US" dirty="0"/>
              <a:t> Journal is an international open </a:t>
            </a:r>
            <a:r>
              <a:rPr lang="en-US" dirty="0" smtClean="0"/>
              <a:t>access</a:t>
            </a:r>
            <a:r>
              <a:rPr lang="sr-Latn-RS" dirty="0" smtClean="0"/>
              <a:t>, peer reviewed</a:t>
            </a:r>
            <a:r>
              <a:rPr lang="en-US" dirty="0" smtClean="0"/>
              <a:t> journal </a:t>
            </a:r>
            <a:r>
              <a:rPr lang="en-US" dirty="0"/>
              <a:t>published in Serbia from </a:t>
            </a:r>
            <a:r>
              <a:rPr lang="en-US" dirty="0" smtClean="0"/>
              <a:t>2004</a:t>
            </a:r>
            <a:endParaRPr lang="sr-Latn-RS" dirty="0" smtClean="0"/>
          </a:p>
          <a:p>
            <a:r>
              <a:rPr lang="en-US" dirty="0" smtClean="0"/>
              <a:t>The Journal is published by the </a:t>
            </a:r>
            <a:r>
              <a:rPr lang="en-US" dirty="0" err="1" smtClean="0"/>
              <a:t>ComSIS</a:t>
            </a:r>
            <a:r>
              <a:rPr lang="en-US" dirty="0" smtClean="0"/>
              <a:t> Consortium which consists of several academic institutions from Universities from Serbia and Montenegro:</a:t>
            </a:r>
            <a:endParaRPr lang="sr-Latn-RS" dirty="0" smtClean="0"/>
          </a:p>
          <a:p>
            <a:pPr lvl="1"/>
            <a:r>
              <a:rPr lang="sr-Latn-RS" dirty="0" smtClean="0"/>
              <a:t>University of Belgrade:</a:t>
            </a:r>
            <a:endParaRPr lang="en-US" dirty="0" smtClean="0"/>
          </a:p>
          <a:p>
            <a:pPr lvl="2"/>
            <a:r>
              <a:rPr lang="en-US" dirty="0" smtClean="0"/>
              <a:t>Faculty of Organizational Science</a:t>
            </a:r>
          </a:p>
          <a:p>
            <a:pPr lvl="2"/>
            <a:r>
              <a:rPr lang="en-US" dirty="0" smtClean="0"/>
              <a:t>Faculty of Mathematics</a:t>
            </a:r>
          </a:p>
          <a:p>
            <a:pPr lvl="2"/>
            <a:r>
              <a:rPr lang="en-US" dirty="0" smtClean="0"/>
              <a:t>School of Electrical Engineering</a:t>
            </a:r>
            <a:endParaRPr lang="sr-Latn-RS" dirty="0" smtClean="0"/>
          </a:p>
          <a:p>
            <a:pPr lvl="1"/>
            <a:r>
              <a:rPr lang="sr-Latn-RS" b="1" dirty="0" smtClean="0"/>
              <a:t>University of Novi Sad</a:t>
            </a:r>
            <a:endParaRPr lang="en-US" b="1" dirty="0" smtClean="0"/>
          </a:p>
          <a:p>
            <a:pPr lvl="2"/>
            <a:r>
              <a:rPr lang="en-US" b="1" dirty="0" smtClean="0"/>
              <a:t>Faculty of Science</a:t>
            </a:r>
          </a:p>
          <a:p>
            <a:pPr lvl="2"/>
            <a:r>
              <a:rPr lang="en-US" dirty="0" smtClean="0"/>
              <a:t>Faculty of Technical Sciences</a:t>
            </a:r>
          </a:p>
          <a:p>
            <a:pPr lvl="2"/>
            <a:r>
              <a:rPr lang="en-US" dirty="0" smtClean="0"/>
              <a:t>Faculty of Economics</a:t>
            </a:r>
          </a:p>
          <a:p>
            <a:pPr lvl="2"/>
            <a:r>
              <a:rPr lang="en-US" dirty="0" smtClean="0"/>
              <a:t>Technical Faculty</a:t>
            </a:r>
            <a:endParaRPr lang="sr-Latn-RS" dirty="0" smtClean="0"/>
          </a:p>
          <a:p>
            <a:pPr lvl="1"/>
            <a:r>
              <a:rPr lang="sr-Latn-RS" dirty="0" smtClean="0"/>
              <a:t>University of Podgorica</a:t>
            </a:r>
            <a:endParaRPr lang="en-US" dirty="0" smtClean="0"/>
          </a:p>
          <a:p>
            <a:pPr lvl="2"/>
            <a:r>
              <a:rPr lang="en-US" dirty="0" smtClean="0"/>
              <a:t>Faculty of Economics</a:t>
            </a:r>
          </a:p>
          <a:p>
            <a:endParaRPr lang="en-US" dirty="0" smtClean="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4</a:t>
            </a:fld>
            <a:r>
              <a:rPr lang="sr-Latn-RS" dirty="0" smtClean="0"/>
              <a:t> /23</a:t>
            </a:r>
            <a:endParaRPr lang="en-US" dirty="0"/>
          </a:p>
        </p:txBody>
      </p:sp>
      <p:pic>
        <p:nvPicPr>
          <p:cNvPr id="7" name="Picture 6" descr="grben80.jpg"/>
          <p:cNvPicPr>
            <a:picLocks noChangeAspect="1"/>
          </p:cNvPicPr>
          <p:nvPr/>
        </p:nvPicPr>
        <p:blipFill>
          <a:blip r:embed="rId2" cstate="print"/>
          <a:stretch>
            <a:fillRect/>
          </a:stretch>
        </p:blipFill>
        <p:spPr>
          <a:xfrm>
            <a:off x="5562600" y="3200400"/>
            <a:ext cx="2438400" cy="2438400"/>
          </a:xfrm>
          <a:prstGeom prst="rect">
            <a:avLst/>
          </a:prstGeom>
        </p:spPr>
      </p:pic>
    </p:spTree>
  </p:cSld>
  <p:clrMapOvr>
    <a:masterClrMapping/>
  </p:clrMapOvr>
  <p:transition advTm="3021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7620000" cy="685800"/>
          </a:xfrm>
        </p:spPr>
        <p:txBody>
          <a:bodyPr/>
          <a:lstStyle/>
          <a:p>
            <a:r>
              <a:rPr lang="sr-Latn-RS" dirty="0" smtClean="0"/>
              <a:t>The ComSIS Journal - introduction</a:t>
            </a:r>
            <a:endParaRPr lang="en-US" dirty="0"/>
          </a:p>
        </p:txBody>
      </p:sp>
      <p:sp>
        <p:nvSpPr>
          <p:cNvPr id="3" name="Content Placeholder 2"/>
          <p:cNvSpPr>
            <a:spLocks noGrp="1"/>
          </p:cNvSpPr>
          <p:nvPr>
            <p:ph idx="1"/>
          </p:nvPr>
        </p:nvSpPr>
        <p:spPr>
          <a:xfrm>
            <a:off x="838200" y="1295400"/>
            <a:ext cx="8305800" cy="4953000"/>
          </a:xfrm>
        </p:spPr>
        <p:txBody>
          <a:bodyPr>
            <a:normAutofit/>
          </a:bodyPr>
          <a:lstStyle/>
          <a:p>
            <a:r>
              <a:rPr lang="sr-Latn-RS" dirty="0" smtClean="0"/>
              <a:t>9 volumes (since February 2004), 22 issues</a:t>
            </a:r>
            <a:endParaRPr lang="en-US" dirty="0" smtClean="0"/>
          </a:p>
          <a:p>
            <a:r>
              <a:rPr lang="sr-Latn-RS" dirty="0" smtClean="0"/>
              <a:t>E</a:t>
            </a:r>
            <a:r>
              <a:rPr lang="en-US" dirty="0" err="1" smtClean="0"/>
              <a:t>ditor</a:t>
            </a:r>
            <a:r>
              <a:rPr lang="sr-Latn-RS" dirty="0" smtClean="0"/>
              <a:t>s:</a:t>
            </a:r>
          </a:p>
          <a:p>
            <a:pPr lvl="1"/>
            <a:r>
              <a:rPr lang="en-US" dirty="0" err="1" smtClean="0"/>
              <a:t>Branislav</a:t>
            </a:r>
            <a:r>
              <a:rPr lang="en-US" dirty="0" smtClean="0"/>
              <a:t> </a:t>
            </a:r>
            <a:r>
              <a:rPr lang="en-US" dirty="0" err="1" smtClean="0"/>
              <a:t>Lazarević</a:t>
            </a:r>
            <a:r>
              <a:rPr lang="en-US" dirty="0" smtClean="0"/>
              <a:t> (2003-2004)</a:t>
            </a:r>
          </a:p>
          <a:p>
            <a:pPr lvl="1"/>
            <a:r>
              <a:rPr lang="en-US" dirty="0" err="1" smtClean="0"/>
              <a:t>Vladan</a:t>
            </a:r>
            <a:r>
              <a:rPr lang="en-US" dirty="0" smtClean="0"/>
              <a:t> </a:t>
            </a:r>
            <a:r>
              <a:rPr lang="en-US" dirty="0" err="1" smtClean="0"/>
              <a:t>Devedžić</a:t>
            </a:r>
            <a:r>
              <a:rPr lang="en-US" dirty="0" smtClean="0"/>
              <a:t> (2005)</a:t>
            </a:r>
          </a:p>
          <a:p>
            <a:pPr lvl="1"/>
            <a:r>
              <a:rPr lang="en-US" dirty="0" smtClean="0"/>
              <a:t>Ivan </a:t>
            </a:r>
            <a:r>
              <a:rPr lang="en-US" dirty="0" err="1" smtClean="0"/>
              <a:t>Luković</a:t>
            </a:r>
            <a:r>
              <a:rPr lang="en-US" dirty="0" smtClean="0"/>
              <a:t> (2006-2009)</a:t>
            </a:r>
          </a:p>
          <a:p>
            <a:pPr lvl="1"/>
            <a:r>
              <a:rPr lang="en-US" dirty="0" err="1" smtClean="0"/>
              <a:t>Mirjana</a:t>
            </a:r>
            <a:r>
              <a:rPr lang="en-US" dirty="0" smtClean="0"/>
              <a:t> </a:t>
            </a:r>
            <a:r>
              <a:rPr lang="en-US" dirty="0" err="1" smtClean="0"/>
              <a:t>Ivanović</a:t>
            </a:r>
            <a:r>
              <a:rPr lang="en-US" dirty="0" smtClean="0"/>
              <a:t> (2009-present)</a:t>
            </a:r>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5</a:t>
            </a:fld>
            <a:r>
              <a:rPr lang="sr-Latn-RS" dirty="0" smtClean="0"/>
              <a:t> /23</a:t>
            </a:r>
            <a:endParaRPr lang="en-US" dirty="0"/>
          </a:p>
        </p:txBody>
      </p:sp>
    </p:spTree>
  </p:cSld>
  <p:clrMapOvr>
    <a:masterClrMapping/>
  </p:clrMapOvr>
  <p:transition advTm="4957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The ComSIS Journal</a:t>
            </a:r>
            <a:endParaRPr lang="en-US" dirty="0"/>
          </a:p>
        </p:txBody>
      </p:sp>
      <p:sp>
        <p:nvSpPr>
          <p:cNvPr id="3" name="Content Placeholder 2"/>
          <p:cNvSpPr>
            <a:spLocks noGrp="1"/>
          </p:cNvSpPr>
          <p:nvPr>
            <p:ph idx="1"/>
          </p:nvPr>
        </p:nvSpPr>
        <p:spPr>
          <a:xfrm>
            <a:off x="914400" y="1447800"/>
            <a:ext cx="8229600" cy="4997152"/>
          </a:xfrm>
        </p:spPr>
        <p:txBody>
          <a:bodyPr>
            <a:normAutofit/>
          </a:bodyPr>
          <a:lstStyle/>
          <a:p>
            <a:r>
              <a:rPr lang="sr-Latn-RS" dirty="0" smtClean="0"/>
              <a:t>Original papers on both theoretical foundations of computer science and comercial, industrial or educational aspects</a:t>
            </a:r>
          </a:p>
          <a:p>
            <a:r>
              <a:rPr lang="sr-Latn-RS" dirty="0" smtClean="0"/>
              <a:t>Topics:</a:t>
            </a:r>
          </a:p>
          <a:p>
            <a:pPr lvl="1"/>
            <a:r>
              <a:rPr lang="sr-Latn-RS" dirty="0" smtClean="0"/>
              <a:t>Computer Science, Information Systems, Software Engineering</a:t>
            </a:r>
          </a:p>
          <a:p>
            <a:pPr lvl="1"/>
            <a:r>
              <a:rPr lang="sr-Latn-RS" dirty="0" smtClean="0"/>
              <a:t>Theory, practice</a:t>
            </a:r>
          </a:p>
          <a:p>
            <a:pPr lvl="1"/>
            <a:r>
              <a:rPr lang="sr-Latn-RS" dirty="0" smtClean="0"/>
              <a:t>Original research, survey articles</a:t>
            </a:r>
          </a:p>
          <a:p>
            <a:r>
              <a:rPr lang="sr-Latn-RS" dirty="0" smtClean="0"/>
              <a:t>Papers published in English</a:t>
            </a:r>
          </a:p>
          <a:p>
            <a:r>
              <a:rPr lang="sr-Latn-RS" dirty="0" smtClean="0"/>
              <a:t>Papers pass a strict reviewing process</a:t>
            </a:r>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6</a:t>
            </a:fld>
            <a:r>
              <a:rPr lang="sr-Latn-RS" dirty="0" smtClean="0"/>
              <a:t> /23</a:t>
            </a:r>
            <a:endParaRPr lang="en-US" dirty="0"/>
          </a:p>
        </p:txBody>
      </p:sp>
    </p:spTree>
  </p:cSld>
  <p:clrMapOvr>
    <a:masterClrMapping/>
  </p:clrMapOvr>
  <p:transition advTm="3836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Open-access publishing</a:t>
            </a:r>
            <a:endParaRPr lang="en-US" dirty="0"/>
          </a:p>
        </p:txBody>
      </p:sp>
      <p:sp>
        <p:nvSpPr>
          <p:cNvPr id="3" name="Content Placeholder 2"/>
          <p:cNvSpPr>
            <a:spLocks noGrp="1"/>
          </p:cNvSpPr>
          <p:nvPr>
            <p:ph idx="1"/>
          </p:nvPr>
        </p:nvSpPr>
        <p:spPr/>
        <p:txBody>
          <a:bodyPr>
            <a:normAutofit lnSpcReduction="10000"/>
          </a:bodyPr>
          <a:lstStyle/>
          <a:p>
            <a:r>
              <a:rPr lang="sr-Latn-RS" dirty="0" smtClean="0"/>
              <a:t>The open-access policy of distribution of published articles ensures free availability on the public Internet, permitting any user to read, download, copy, distribute, print, search or link to the full texts of published papers</a:t>
            </a:r>
          </a:p>
          <a:p>
            <a:r>
              <a:rPr lang="sr-Latn-RS" dirty="0" smtClean="0"/>
              <a:t>Points of view:</a:t>
            </a:r>
          </a:p>
          <a:p>
            <a:pPr lvl="1"/>
            <a:r>
              <a:rPr lang="sr-Latn-RS" dirty="0" smtClean="0"/>
              <a:t>Readers – ideal</a:t>
            </a:r>
          </a:p>
          <a:p>
            <a:pPr lvl="1"/>
            <a:r>
              <a:rPr lang="sr-Latn-RS" dirty="0" smtClean="0"/>
              <a:t>Authors – great, but with concerns about perceived journal quality</a:t>
            </a:r>
          </a:p>
          <a:p>
            <a:pPr lvl="1"/>
            <a:r>
              <a:rPr lang="en-US" dirty="0" smtClean="0"/>
              <a:t>J</a:t>
            </a:r>
            <a:r>
              <a:rPr lang="sr-Latn-RS" dirty="0" smtClean="0"/>
              <a:t>ournals – difficulties in generating revenue</a:t>
            </a:r>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7</a:t>
            </a:fld>
            <a:r>
              <a:rPr lang="sr-Latn-RS" dirty="0" smtClean="0"/>
              <a:t> /23</a:t>
            </a:r>
            <a:endParaRPr lang="en-US" dirty="0"/>
          </a:p>
        </p:txBody>
      </p:sp>
    </p:spTree>
  </p:cSld>
  <p:clrMapOvr>
    <a:masterClrMapping/>
  </p:clrMapOvr>
  <p:transition advTm="6767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Open-access publishing</a:t>
            </a:r>
            <a:endParaRPr lang="en-US" dirty="0"/>
          </a:p>
        </p:txBody>
      </p:sp>
      <p:sp>
        <p:nvSpPr>
          <p:cNvPr id="3" name="Content Placeholder 2"/>
          <p:cNvSpPr>
            <a:spLocks noGrp="1"/>
          </p:cNvSpPr>
          <p:nvPr>
            <p:ph idx="1"/>
          </p:nvPr>
        </p:nvSpPr>
        <p:spPr/>
        <p:txBody>
          <a:bodyPr/>
          <a:lstStyle/>
          <a:p>
            <a:r>
              <a:rPr lang="sr-Latn-RS" dirty="0" smtClean="0"/>
              <a:t>Good side:</a:t>
            </a:r>
          </a:p>
          <a:p>
            <a:pPr lvl="1"/>
            <a:r>
              <a:rPr lang="en-US" dirty="0" smtClean="0"/>
              <a:t>F</a:t>
            </a:r>
            <a:r>
              <a:rPr lang="sr-Latn-RS" dirty="0" smtClean="0"/>
              <a:t>ree access</a:t>
            </a:r>
          </a:p>
          <a:p>
            <a:pPr lvl="1"/>
            <a:r>
              <a:rPr lang="sr-Latn-RS" dirty="0" smtClean="0"/>
              <a:t>Searchable and available on the  Internet</a:t>
            </a:r>
          </a:p>
          <a:p>
            <a:r>
              <a:rPr lang="sr-Latn-RS" dirty="0" smtClean="0"/>
              <a:t>Problems:</a:t>
            </a:r>
          </a:p>
          <a:p>
            <a:pPr lvl="1"/>
            <a:r>
              <a:rPr lang="sr-Latn-RS" dirty="0" smtClean="0"/>
              <a:t>Revenue</a:t>
            </a:r>
          </a:p>
          <a:p>
            <a:pPr lvl="1"/>
            <a:r>
              <a:rPr lang="sr-Latn-RS" dirty="0" smtClean="0"/>
              <a:t>Scaling up (finding reviewers, employing stuff, editing, printing)</a:t>
            </a:r>
          </a:p>
          <a:p>
            <a:pPr lvl="1"/>
            <a:endParaRPr lang="en-US" dirty="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8</a:t>
            </a:fld>
            <a:r>
              <a:rPr lang="sr-Latn-RS" dirty="0" smtClean="0"/>
              <a:t> /23</a:t>
            </a:r>
            <a:endParaRPr lang="en-US" dirty="0"/>
          </a:p>
        </p:txBody>
      </p:sp>
    </p:spTree>
  </p:cSld>
  <p:clrMapOvr>
    <a:masterClrMapping/>
  </p:clrMapOvr>
  <p:transition advTm="2184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Indexing</a:t>
            </a:r>
            <a:endParaRPr lang="en-US" dirty="0"/>
          </a:p>
        </p:txBody>
      </p:sp>
      <p:sp>
        <p:nvSpPr>
          <p:cNvPr id="3" name="Content Placeholder 2"/>
          <p:cNvSpPr>
            <a:spLocks noGrp="1"/>
          </p:cNvSpPr>
          <p:nvPr>
            <p:ph idx="1"/>
          </p:nvPr>
        </p:nvSpPr>
        <p:spPr>
          <a:xfrm>
            <a:off x="914400" y="1371600"/>
            <a:ext cx="8229600" cy="4925144"/>
          </a:xfrm>
        </p:spPr>
        <p:txBody>
          <a:bodyPr>
            <a:normAutofit/>
          </a:bodyPr>
          <a:lstStyle/>
          <a:p>
            <a:r>
              <a:rPr lang="sr-Latn-RS" dirty="0" smtClean="0"/>
              <a:t>In 2005 professor Vladan Devedžić has started the procedure for including the Journal in Thomson Reuters Reports</a:t>
            </a:r>
          </a:p>
          <a:p>
            <a:r>
              <a:rPr lang="sr-Latn-RS" dirty="0" smtClean="0"/>
              <a:t>Problem at the beginning:</a:t>
            </a:r>
          </a:p>
          <a:p>
            <a:pPr lvl="1"/>
            <a:r>
              <a:rPr lang="en-US" dirty="0" smtClean="0"/>
              <a:t>A</a:t>
            </a:r>
            <a:r>
              <a:rPr lang="sr-Latn-RS" dirty="0" smtClean="0"/>
              <a:t>uthors do not wish to submit papers in journals which do not have IF</a:t>
            </a:r>
          </a:p>
          <a:p>
            <a:pPr lvl="1"/>
            <a:r>
              <a:rPr lang="en-US" dirty="0" smtClean="0"/>
              <a:t>I</a:t>
            </a:r>
            <a:r>
              <a:rPr lang="sr-Latn-RS" dirty="0" smtClean="0"/>
              <a:t>f the article is not ‘good enough’ it will not be referenced – no or poor IF</a:t>
            </a:r>
          </a:p>
          <a:p>
            <a:pPr lvl="1"/>
            <a:r>
              <a:rPr lang="sr-Latn-RS" dirty="0" smtClean="0"/>
              <a:t>Indexing phase can last up to two years</a:t>
            </a:r>
          </a:p>
          <a:p>
            <a:endParaRPr lang="sr-Latn-RS" dirty="0" smtClean="0"/>
          </a:p>
        </p:txBody>
      </p:sp>
      <p:sp>
        <p:nvSpPr>
          <p:cNvPr id="5" name="Footer Placeholder 4"/>
          <p:cNvSpPr>
            <a:spLocks noGrp="1"/>
          </p:cNvSpPr>
          <p:nvPr>
            <p:ph type="ftr" sz="quarter" idx="11"/>
          </p:nvPr>
        </p:nvSpPr>
        <p:spPr/>
        <p:txBody>
          <a:bodyPr/>
          <a:lstStyle/>
          <a:p>
            <a:r>
              <a:rPr lang="en-US" smtClean="0"/>
              <a:t>DAAD 2012, Opatija</a:t>
            </a:r>
            <a:endParaRPr lang="en-US"/>
          </a:p>
        </p:txBody>
      </p:sp>
      <p:sp>
        <p:nvSpPr>
          <p:cNvPr id="6" name="Slide Number Placeholder 5"/>
          <p:cNvSpPr>
            <a:spLocks noGrp="1"/>
          </p:cNvSpPr>
          <p:nvPr>
            <p:ph type="sldNum" sz="quarter" idx="12"/>
          </p:nvPr>
        </p:nvSpPr>
        <p:spPr/>
        <p:txBody>
          <a:bodyPr/>
          <a:lstStyle/>
          <a:p>
            <a:fld id="{1F2A60E3-9678-4C37-A248-7BDEF9F57A10}" type="slidenum">
              <a:rPr lang="en-US" smtClean="0"/>
              <a:pPr/>
              <a:t>9</a:t>
            </a:fld>
            <a:r>
              <a:rPr lang="sr-Latn-RS" dirty="0" smtClean="0"/>
              <a:t> /23</a:t>
            </a:r>
            <a:endParaRPr lang="en-US" dirty="0"/>
          </a:p>
        </p:txBody>
      </p:sp>
    </p:spTree>
  </p:cSld>
  <p:clrMapOvr>
    <a:masterClrMapping/>
  </p:clrMapOvr>
  <p:transition advTm="58954"/>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1151</TotalTime>
  <Words>1145</Words>
  <Application>Microsoft Office PowerPoint</Application>
  <PresentationFormat>On-screen Show (4:3)</PresentationFormat>
  <Paragraphs>198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Edge</vt:lpstr>
      <vt:lpstr>Computer Science and Information Systems Journal: Some Experiences in Managing Papers</vt:lpstr>
      <vt:lpstr>The ComSIS Journal - introduction</vt:lpstr>
      <vt:lpstr>The ComSIS Journal - introduction</vt:lpstr>
      <vt:lpstr>The ComSIS Journal - introduction</vt:lpstr>
      <vt:lpstr>The ComSIS Journal - introduction</vt:lpstr>
      <vt:lpstr>The ComSIS Journal</vt:lpstr>
      <vt:lpstr>Open-access publishing</vt:lpstr>
      <vt:lpstr>Open-access publishing</vt:lpstr>
      <vt:lpstr>Indexing</vt:lpstr>
      <vt:lpstr>Indexing – Impact factor</vt:lpstr>
      <vt:lpstr>Indexing – Impact factor</vt:lpstr>
      <vt:lpstr>Indexing – Impact factor</vt:lpstr>
      <vt:lpstr>Submission of papers</vt:lpstr>
      <vt:lpstr>Submission of papers</vt:lpstr>
      <vt:lpstr>Statistics</vt:lpstr>
      <vt:lpstr>Statistics – Reasons for preliminary rejection</vt:lpstr>
      <vt:lpstr>Statistics – Preliminary rejection by country</vt:lpstr>
      <vt:lpstr>Plagiarism</vt:lpstr>
      <vt:lpstr>Article citation</vt:lpstr>
      <vt:lpstr>Article citation</vt:lpstr>
      <vt:lpstr>Article citation</vt:lpstr>
      <vt:lpstr>Discussion</vt:lpstr>
      <vt:lpstr>Thank you!</vt:lpstr>
    </vt:vector>
  </TitlesOfParts>
  <Company>DMI, PMF 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Doni Pracner</dc:creator>
  <cp:lastModifiedBy>jovana</cp:lastModifiedBy>
  <cp:revision>92</cp:revision>
  <dcterms:created xsi:type="dcterms:W3CDTF">2010-06-07T12:36:01Z</dcterms:created>
  <dcterms:modified xsi:type="dcterms:W3CDTF">2012-09-07T21:51:12Z</dcterms:modified>
</cp:coreProperties>
</file>